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7" r:id="rId2"/>
    <p:sldId id="266" r:id="rId3"/>
    <p:sldId id="277" r:id="rId4"/>
    <p:sldId id="267" r:id="rId5"/>
    <p:sldId id="268" r:id="rId6"/>
    <p:sldId id="269" r:id="rId7"/>
    <p:sldId id="270" r:id="rId8"/>
    <p:sldId id="276" r:id="rId9"/>
    <p:sldId id="278" r:id="rId10"/>
    <p:sldId id="271" r:id="rId11"/>
    <p:sldId id="272" r:id="rId12"/>
    <p:sldId id="273" r:id="rId13"/>
    <p:sldId id="265" r:id="rId14"/>
    <p:sldId id="26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5F9790D-8A76-614A-BBFD-2C94763D299E}">
          <p14:sldIdLst>
            <p14:sldId id="257"/>
            <p14:sldId id="266"/>
            <p14:sldId id="277"/>
            <p14:sldId id="267"/>
            <p14:sldId id="268"/>
            <p14:sldId id="269"/>
            <p14:sldId id="270"/>
            <p14:sldId id="276"/>
            <p14:sldId id="278"/>
            <p14:sldId id="271"/>
            <p14:sldId id="272"/>
            <p14:sldId id="273"/>
            <p14:sldId id="265"/>
            <p14:sldId id="261"/>
          </p14:sldIdLst>
        </p14:section>
        <p14:section name="Untitled Section" id="{2A7036A5-4037-004B-8CBB-0BDC16BBBFE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54"/>
    <p:restoredTop sz="84014"/>
  </p:normalViewPr>
  <p:slideViewPr>
    <p:cSldViewPr snapToGrid="0" snapToObjects="1">
      <p:cViewPr varScale="1">
        <p:scale>
          <a:sx n="105" d="100"/>
          <a:sy n="105" d="100"/>
        </p:scale>
        <p:origin x="192"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70246C-8400-9A49-BA7C-21F8A9901511}" type="datetimeFigureOut">
              <a:rPr lang="en-US" smtClean="0"/>
              <a:t>11/4/23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0D187-114B-7A4A-8CA1-1325C5B58236}" type="slidenum">
              <a:rPr lang="en-US" smtClean="0"/>
              <a:t>‹#›</a:t>
            </a:fld>
            <a:endParaRPr lang="en-US"/>
          </a:p>
        </p:txBody>
      </p:sp>
    </p:spTree>
    <p:extLst>
      <p:ext uri="{BB962C8B-B14F-4D97-AF65-F5344CB8AC3E}">
        <p14:creationId xmlns:p14="http://schemas.microsoft.com/office/powerpoint/2010/main" val="11821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0D187-114B-7A4A-8CA1-1325C5B58236}" type="slidenum">
              <a:rPr lang="en-US" smtClean="0"/>
              <a:t>1</a:t>
            </a:fld>
            <a:endParaRPr lang="en-US"/>
          </a:p>
        </p:txBody>
      </p:sp>
    </p:spTree>
    <p:extLst>
      <p:ext uri="{BB962C8B-B14F-4D97-AF65-F5344CB8AC3E}">
        <p14:creationId xmlns:p14="http://schemas.microsoft.com/office/powerpoint/2010/main" val="1695273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comparison between the traditional dermatome mechanism and the ASD, a few key trends emerged. Firstly, patients treated with ASD were, on average, older but had notably shorter first surgeries. This device demonstrated its efficiency, shortening operative times across all burn surface areas. More compelling was the increased graft uptake with the ASD, especially for medium to large burns. However, a notable observation was that patients with small burns under ASD treatment had longer hospital stays - a factor that might be influenced by the average age of the patients. Nevertheless, the data leans favorably towards the ASD in terms of operating efficiency and patient outcomes for more severe burns."</a:t>
            </a:r>
          </a:p>
        </p:txBody>
      </p:sp>
      <p:sp>
        <p:nvSpPr>
          <p:cNvPr id="4" name="Slide Number Placeholder 3"/>
          <p:cNvSpPr>
            <a:spLocks noGrp="1"/>
          </p:cNvSpPr>
          <p:nvPr>
            <p:ph type="sldNum" sz="quarter" idx="5"/>
          </p:nvPr>
        </p:nvSpPr>
        <p:spPr/>
        <p:txBody>
          <a:bodyPr/>
          <a:lstStyle/>
          <a:p>
            <a:fld id="{2800D187-114B-7A4A-8CA1-1325C5B58236}" type="slidenum">
              <a:rPr lang="en-US" smtClean="0"/>
              <a:t>10</a:t>
            </a:fld>
            <a:endParaRPr lang="en-US"/>
          </a:p>
        </p:txBody>
      </p:sp>
    </p:spTree>
    <p:extLst>
      <p:ext uri="{BB962C8B-B14F-4D97-AF65-F5344CB8AC3E}">
        <p14:creationId xmlns:p14="http://schemas.microsoft.com/office/powerpoint/2010/main" val="3693307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our study sheds light on the potential benefits of the ASD, it’s crucial to recognize its limitations. Comparing OR times was challenging, especially for patients who underwent multiple surgeries. However, the silver lining is that ASD might reduce the number of surgeries required for many patients. A significant limitation is the exclusive data from a single burn center in West Texas, which primarily serves a rural community. This means our findings might not fully represent the diverse U.S. population. To truly grasp the ASD's impact, it's vital that future research includes burn centers from different regions, giving us a more comprehensive picture."</a:t>
            </a:r>
          </a:p>
          <a:p>
            <a:endParaRPr lang="en-US" dirty="0"/>
          </a:p>
        </p:txBody>
      </p:sp>
      <p:sp>
        <p:nvSpPr>
          <p:cNvPr id="4" name="Slide Number Placeholder 3"/>
          <p:cNvSpPr>
            <a:spLocks noGrp="1"/>
          </p:cNvSpPr>
          <p:nvPr>
            <p:ph type="sldNum" sz="quarter" idx="5"/>
          </p:nvPr>
        </p:nvSpPr>
        <p:spPr/>
        <p:txBody>
          <a:bodyPr/>
          <a:lstStyle/>
          <a:p>
            <a:fld id="{2800D187-114B-7A4A-8CA1-1325C5B58236}" type="slidenum">
              <a:rPr lang="en-US" smtClean="0"/>
              <a:t>11</a:t>
            </a:fld>
            <a:endParaRPr lang="en-US"/>
          </a:p>
        </p:txBody>
      </p:sp>
    </p:spTree>
    <p:extLst>
      <p:ext uri="{BB962C8B-B14F-4D97-AF65-F5344CB8AC3E}">
        <p14:creationId xmlns:p14="http://schemas.microsoft.com/office/powerpoint/2010/main" val="634523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findings underscore the benefits for burn patients: decreased hypothermia and shorter operative times. Analyzing 257 cases, the </a:t>
            </a:r>
            <a:r>
              <a:rPr lang="en-US" dirty="0" err="1"/>
              <a:t>Amalgatome</a:t>
            </a:r>
            <a:r>
              <a:rPr lang="en-US" dirty="0"/>
              <a:t> SD notably reduced operative time compared to traditional methods, especially for medium and large burns. </a:t>
            </a:r>
          </a:p>
          <a:p>
            <a:r>
              <a:rPr lang="en-US" dirty="0"/>
              <a:t>In essence, our research affirms the </a:t>
            </a:r>
            <a:r>
              <a:rPr lang="en-US" dirty="0" err="1"/>
              <a:t>Amalgatome</a:t>
            </a:r>
            <a:r>
              <a:rPr lang="en-US" dirty="0"/>
              <a:t> SD not only enhances graft take but also significantly improves overall outcomes in our burn trauma cohort. The future looks promising with such innovations in burn care."</a:t>
            </a:r>
          </a:p>
        </p:txBody>
      </p:sp>
      <p:sp>
        <p:nvSpPr>
          <p:cNvPr id="4" name="Slide Number Placeholder 3"/>
          <p:cNvSpPr>
            <a:spLocks noGrp="1"/>
          </p:cNvSpPr>
          <p:nvPr>
            <p:ph type="sldNum" sz="quarter" idx="5"/>
          </p:nvPr>
        </p:nvSpPr>
        <p:spPr/>
        <p:txBody>
          <a:bodyPr/>
          <a:lstStyle/>
          <a:p>
            <a:fld id="{2800D187-114B-7A4A-8CA1-1325C5B58236}" type="slidenum">
              <a:rPr lang="en-US" smtClean="0"/>
              <a:t>12</a:t>
            </a:fld>
            <a:endParaRPr lang="en-US"/>
          </a:p>
        </p:txBody>
      </p:sp>
    </p:spTree>
    <p:extLst>
      <p:ext uri="{BB962C8B-B14F-4D97-AF65-F5344CB8AC3E}">
        <p14:creationId xmlns:p14="http://schemas.microsoft.com/office/powerpoint/2010/main" val="959708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0D187-114B-7A4A-8CA1-1325C5B58236}" type="slidenum">
              <a:rPr lang="en-US" smtClean="0"/>
              <a:t>14</a:t>
            </a:fld>
            <a:endParaRPr lang="en-US"/>
          </a:p>
        </p:txBody>
      </p:sp>
    </p:spTree>
    <p:extLst>
      <p:ext uri="{BB962C8B-B14F-4D97-AF65-F5344CB8AC3E}">
        <p14:creationId xmlns:p14="http://schemas.microsoft.com/office/powerpoint/2010/main" val="3669854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have the following disclosures to disclose</a:t>
            </a:r>
          </a:p>
        </p:txBody>
      </p:sp>
      <p:sp>
        <p:nvSpPr>
          <p:cNvPr id="4" name="Slide Number Placeholder 3"/>
          <p:cNvSpPr>
            <a:spLocks noGrp="1"/>
          </p:cNvSpPr>
          <p:nvPr>
            <p:ph type="sldNum" sz="quarter" idx="5"/>
          </p:nvPr>
        </p:nvSpPr>
        <p:spPr/>
        <p:txBody>
          <a:bodyPr/>
          <a:lstStyle/>
          <a:p>
            <a:fld id="{2800D187-114B-7A4A-8CA1-1325C5B58236}" type="slidenum">
              <a:rPr lang="en-US" smtClean="0"/>
              <a:t>2</a:t>
            </a:fld>
            <a:endParaRPr lang="en-US"/>
          </a:p>
        </p:txBody>
      </p:sp>
    </p:spTree>
    <p:extLst>
      <p:ext uri="{BB962C8B-B14F-4D97-AF65-F5344CB8AC3E}">
        <p14:creationId xmlns:p14="http://schemas.microsoft.com/office/powerpoint/2010/main" val="129450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"Burn injuries are a significant concern, ranking fourth among trauma injuries worldwide. Every year, we see around half a million cases, with 40,000 requiring specialized care in U.S. burn facilities.</a:t>
            </a:r>
          </a:p>
          <a:p>
            <a:r>
              <a:rPr lang="en-US" dirty="0"/>
              <a:t>In addressing these injuries, the ABCs of trauma – Airway, Breathing, and Circulation – are crucial. Major burns often necessitate endotracheal tubes, especially with complications like smoke inhalation.</a:t>
            </a:r>
          </a:p>
          <a:p>
            <a:r>
              <a:rPr lang="en-US" dirty="0"/>
              <a:t>After stabilization, wound management becomes paramount. Traditionally, we've used reciprocating dermatomes. However, the introduction of the </a:t>
            </a:r>
            <a:r>
              <a:rPr lang="en-US" dirty="0" err="1"/>
              <a:t>Amalgatome</a:t>
            </a:r>
            <a:r>
              <a:rPr lang="en-US" dirty="0"/>
              <a:t> SD offers a smoother and more efficient approach. </a:t>
            </a:r>
          </a:p>
        </p:txBody>
      </p:sp>
      <p:sp>
        <p:nvSpPr>
          <p:cNvPr id="4" name="Slide Number Placeholder 3"/>
          <p:cNvSpPr>
            <a:spLocks noGrp="1"/>
          </p:cNvSpPr>
          <p:nvPr>
            <p:ph type="sldNum" sz="quarter" idx="5"/>
          </p:nvPr>
        </p:nvSpPr>
        <p:spPr/>
        <p:txBody>
          <a:bodyPr/>
          <a:lstStyle/>
          <a:p>
            <a:fld id="{2800D187-114B-7A4A-8CA1-1325C5B58236}" type="slidenum">
              <a:rPr lang="en-US" smtClean="0"/>
              <a:t>3</a:t>
            </a:fld>
            <a:endParaRPr lang="en-US"/>
          </a:p>
        </p:txBody>
      </p:sp>
    </p:spTree>
    <p:extLst>
      <p:ext uri="{BB962C8B-B14F-4D97-AF65-F5344CB8AC3E}">
        <p14:creationId xmlns:p14="http://schemas.microsoft.com/office/powerpoint/2010/main" val="3590430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centered our study at the Timothy J. </a:t>
            </a:r>
            <a:r>
              <a:rPr lang="en-US" dirty="0" err="1"/>
              <a:t>Harnar</a:t>
            </a:r>
            <a:r>
              <a:rPr lang="en-US" dirty="0"/>
              <a:t> Regional Burn Center in Lubbock, Texas, uniquely serving vast rural areas of western Texas and New Mexico. </a:t>
            </a:r>
          </a:p>
          <a:p>
            <a:r>
              <a:rPr lang="en-US" dirty="0"/>
              <a:t>We analyzed 257 burn cases from 2017 to 2022, highlighting the shift in August 2021 from the traditional reciprocating dermatome to the </a:t>
            </a:r>
            <a:r>
              <a:rPr lang="en-US" dirty="0" err="1"/>
              <a:t>Amalgatome</a:t>
            </a:r>
            <a:r>
              <a:rPr lang="en-US" dirty="0"/>
              <a:t> SD. The ASD, with its round blade, offers a more tailored approach to debridement and grafting.</a:t>
            </a:r>
          </a:p>
          <a:p>
            <a:r>
              <a:rPr lang="en-US" dirty="0"/>
              <a:t>For clarity, we divided our data: 88 cases using the dermatome and 169 with the ASD, all analyzed using the SPSS Software Platform. This division offers a clear view of the </a:t>
            </a:r>
            <a:r>
              <a:rPr lang="en-US" dirty="0" err="1"/>
              <a:t>Amalgatome</a:t>
            </a:r>
            <a:r>
              <a:rPr lang="en-US" dirty="0"/>
              <a:t> SD's introduction and impact."</a:t>
            </a:r>
          </a:p>
        </p:txBody>
      </p:sp>
      <p:sp>
        <p:nvSpPr>
          <p:cNvPr id="4" name="Slide Number Placeholder 3"/>
          <p:cNvSpPr>
            <a:spLocks noGrp="1"/>
          </p:cNvSpPr>
          <p:nvPr>
            <p:ph type="sldNum" sz="quarter" idx="5"/>
          </p:nvPr>
        </p:nvSpPr>
        <p:spPr/>
        <p:txBody>
          <a:bodyPr/>
          <a:lstStyle/>
          <a:p>
            <a:fld id="{2800D187-114B-7A4A-8CA1-1325C5B58236}" type="slidenum">
              <a:rPr lang="en-US" smtClean="0"/>
              <a:t>4</a:t>
            </a:fld>
            <a:endParaRPr lang="en-US"/>
          </a:p>
        </p:txBody>
      </p:sp>
    </p:spTree>
    <p:extLst>
      <p:ext uri="{BB962C8B-B14F-4D97-AF65-F5344CB8AC3E}">
        <p14:creationId xmlns:p14="http://schemas.microsoft.com/office/powerpoint/2010/main" val="241353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Mangal" panose="02040503050203030202" pitchFamily="18" charset="0"/>
              </a:rPr>
              <a:t>Table 1 shows the patient case data summarized by the device used. </a:t>
            </a:r>
            <a:r>
              <a:rPr lang="en-US" sz="1200" kern="100" dirty="0">
                <a:effectLst/>
                <a:latin typeface="Cambria" panose="02040503050406030204" pitchFamily="18" charset="0"/>
                <a:ea typeface="Calibri" panose="020F0502020204030204" pitchFamily="34" charset="0"/>
                <a:cs typeface="Mangal" panose="02040503050203030202" pitchFamily="18" charset="0"/>
              </a:rPr>
              <a:t>TBSA was determined by utilization of the Lund and Browder chart.  LOS = Length of stay measured in days.  Time in minutes for the patient’s first operation = OR Time #1. Graft size was measured in square centimeters.  Graft take was visually estimated by the care team.</a:t>
            </a:r>
          </a:p>
          <a:p>
            <a:endParaRPr lang="en-US" sz="1200" dirty="0">
              <a:latin typeface="Cambria" panose="02040503050406030204" pitchFamily="18" charset="0"/>
            </a:endParaRPr>
          </a:p>
          <a:p>
            <a:endParaRPr lang="en-US" dirty="0"/>
          </a:p>
        </p:txBody>
      </p:sp>
      <p:sp>
        <p:nvSpPr>
          <p:cNvPr id="4" name="Slide Number Placeholder 3"/>
          <p:cNvSpPr>
            <a:spLocks noGrp="1"/>
          </p:cNvSpPr>
          <p:nvPr>
            <p:ph type="sldNum" sz="quarter" idx="5"/>
          </p:nvPr>
        </p:nvSpPr>
        <p:spPr/>
        <p:txBody>
          <a:bodyPr/>
          <a:lstStyle/>
          <a:p>
            <a:fld id="{2800D187-114B-7A4A-8CA1-1325C5B58236}" type="slidenum">
              <a:rPr lang="en-US" smtClean="0"/>
              <a:t>5</a:t>
            </a:fld>
            <a:endParaRPr lang="en-US"/>
          </a:p>
        </p:txBody>
      </p:sp>
    </p:spTree>
    <p:extLst>
      <p:ext uri="{BB962C8B-B14F-4D97-AF65-F5344CB8AC3E}">
        <p14:creationId xmlns:p14="http://schemas.microsoft.com/office/powerpoint/2010/main" val="2347749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Mangal" panose="02040503050203030202" pitchFamily="18" charset="0"/>
              </a:rPr>
              <a:t>An analysis of variance of the data revealed that there was a significant difference between the device groups where the ASD patients were older in age (F(1, 255) = [5.350], p = 0.022), had greater TBSA (F(1, 236) = [8.277], p = 0.004), had longer length of patient stay (F(1, 255) = [3.692], p = 0.056) , and shorter the first operative time (F(1, 254) = [4.212], p = 0.041).  There were no statistically significant differences between the two devices in terms of graft size or the percentage of graft take in the patients.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Mangal" panose="02040503050203030202" pitchFamily="18" charset="0"/>
              </a:rPr>
              <a:t>In order to analyze device differences between the size of burns, the data was segmented into small-sized burns (TBSA up to 15%), medium-sized burns (TBSA from 16%-25%) and large-sized burns (TBSA above 25%).</a:t>
            </a:r>
          </a:p>
          <a:p>
            <a:endParaRPr lang="en-US" dirty="0"/>
          </a:p>
        </p:txBody>
      </p:sp>
      <p:sp>
        <p:nvSpPr>
          <p:cNvPr id="4" name="Slide Number Placeholder 3"/>
          <p:cNvSpPr>
            <a:spLocks noGrp="1"/>
          </p:cNvSpPr>
          <p:nvPr>
            <p:ph type="sldNum" sz="quarter" idx="5"/>
          </p:nvPr>
        </p:nvSpPr>
        <p:spPr/>
        <p:txBody>
          <a:bodyPr/>
          <a:lstStyle/>
          <a:p>
            <a:fld id="{2800D187-114B-7A4A-8CA1-1325C5B58236}" type="slidenum">
              <a:rPr lang="en-US" smtClean="0"/>
              <a:t>6</a:t>
            </a:fld>
            <a:endParaRPr lang="en-US"/>
          </a:p>
        </p:txBody>
      </p:sp>
    </p:spTree>
    <p:extLst>
      <p:ext uri="{BB962C8B-B14F-4D97-AF65-F5344CB8AC3E}">
        <p14:creationId xmlns:p14="http://schemas.microsoft.com/office/powerpoint/2010/main" val="3663477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Calibri" panose="020F0502020204030204" pitchFamily="34" charset="0"/>
                <a:ea typeface="Calibri" panose="020F0502020204030204" pitchFamily="34" charset="0"/>
                <a:cs typeface="Mangal" panose="02040503050203030202" pitchFamily="18" charset="0"/>
              </a:rPr>
              <a:t>For the small-sized burns, an analysis of variance of the data as seen in Table 3 revealed once again that there was a significant difference between the device groups where the ASD patients were older in age (F(1, 163) = [4.558], p = 0.034), had longer length of patient stay (F(1, 163) = [5.009], p = 0.027) , and shorter first operative time (F(1, 163) = [4.863], p = 0.029).  With this small-sized burn group, there were no statistically significant differences between the two devices in terms of TBSA, graft size or the percentage of graft take in the patients.</a:t>
            </a:r>
            <a:endParaRPr lang="en-US" sz="1800" kern="100" dirty="0">
              <a:effectLst/>
              <a:latin typeface="Calibri" panose="020F0502020204030204" pitchFamily="34" charset="0"/>
              <a:ea typeface="Calibri" panose="020F0502020204030204" pitchFamily="34" charset="0"/>
              <a:cs typeface="Mangal" panose="02040503050203030202" pitchFamily="18" charset="0"/>
            </a:endParaRPr>
          </a:p>
          <a:p>
            <a:endParaRPr lang="en-US" dirty="0"/>
          </a:p>
        </p:txBody>
      </p:sp>
      <p:sp>
        <p:nvSpPr>
          <p:cNvPr id="4" name="Slide Number Placeholder 3"/>
          <p:cNvSpPr>
            <a:spLocks noGrp="1"/>
          </p:cNvSpPr>
          <p:nvPr>
            <p:ph type="sldNum" sz="quarter" idx="5"/>
          </p:nvPr>
        </p:nvSpPr>
        <p:spPr/>
        <p:txBody>
          <a:bodyPr/>
          <a:lstStyle/>
          <a:p>
            <a:fld id="{2800D187-114B-7A4A-8CA1-1325C5B58236}" type="slidenum">
              <a:rPr lang="en-US" smtClean="0"/>
              <a:t>7</a:t>
            </a:fld>
            <a:endParaRPr lang="en-US"/>
          </a:p>
        </p:txBody>
      </p:sp>
    </p:spTree>
    <p:extLst>
      <p:ext uri="{BB962C8B-B14F-4D97-AF65-F5344CB8AC3E}">
        <p14:creationId xmlns:p14="http://schemas.microsoft.com/office/powerpoint/2010/main" val="1030801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Calibri" panose="020F0502020204030204" pitchFamily="34" charset="0"/>
                <a:ea typeface="Calibri" panose="020F0502020204030204" pitchFamily="34" charset="0"/>
                <a:cs typeface="Mangal" panose="02040503050203030202" pitchFamily="18" charset="0"/>
              </a:rPr>
              <a:t>For the medium-sized burns, an analysis of variance of the data as seen in Table 4 revealed once again that there was a significant difference between the device groups were the ASD patients had shorter the first operative time (F(1, 37) = [3.796], p = 0.059).  Additionally there was a significant difference where the ASD patients had greater graft take, (F(1, 31) = 8.261], p = 0.007.  There were no statistically significant differences between the two devices in terms of Age, TBSA, LOS, or graft size.</a:t>
            </a:r>
            <a:endParaRPr lang="en-US" sz="1800" kern="100" dirty="0">
              <a:effectLst/>
              <a:latin typeface="Calibri" panose="020F0502020204030204" pitchFamily="34" charset="0"/>
              <a:ea typeface="Calibri" panose="020F0502020204030204" pitchFamily="34" charset="0"/>
              <a:cs typeface="Mangal" panose="02040503050203030202" pitchFamily="18" charset="0"/>
            </a:endParaRPr>
          </a:p>
          <a:p>
            <a:endParaRPr lang="en-US" dirty="0"/>
          </a:p>
        </p:txBody>
      </p:sp>
      <p:sp>
        <p:nvSpPr>
          <p:cNvPr id="4" name="Slide Number Placeholder 3"/>
          <p:cNvSpPr>
            <a:spLocks noGrp="1"/>
          </p:cNvSpPr>
          <p:nvPr>
            <p:ph type="sldNum" sz="quarter" idx="5"/>
          </p:nvPr>
        </p:nvSpPr>
        <p:spPr/>
        <p:txBody>
          <a:bodyPr/>
          <a:lstStyle/>
          <a:p>
            <a:fld id="{2800D187-114B-7A4A-8CA1-1325C5B58236}" type="slidenum">
              <a:rPr lang="en-US" smtClean="0"/>
              <a:t>8</a:t>
            </a:fld>
            <a:endParaRPr lang="en-US"/>
          </a:p>
        </p:txBody>
      </p:sp>
    </p:spTree>
    <p:extLst>
      <p:ext uri="{BB962C8B-B14F-4D97-AF65-F5344CB8AC3E}">
        <p14:creationId xmlns:p14="http://schemas.microsoft.com/office/powerpoint/2010/main" val="42802069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rgbClr val="000000"/>
                </a:solidFill>
                <a:effectLst/>
                <a:latin typeface="Calibri" panose="020F0502020204030204" pitchFamily="34" charset="0"/>
                <a:ea typeface="Calibri" panose="020F0502020204030204" pitchFamily="34" charset="0"/>
                <a:cs typeface="Mangal" panose="02040503050203030202" pitchFamily="18" charset="0"/>
              </a:rPr>
              <a:t>The results for patients with large-sized burns over 25% TBSA where similar to the medium-sized burn group.  The analysis of variance of the data as seen in Table 5 revealed that there were significant differences between the device groups where the ASD patients had shorter first operative time (F(1, 17) = [4.851], p = 0.042) and greater graft take, (F(1, 16) = 12.347], p = 0.003.  There were no statistically significant differences between the two devices in terms of Age, TBSA, LOS, or graft size.</a:t>
            </a:r>
            <a:endParaRPr lang="en-US" sz="1800" kern="100" dirty="0">
              <a:effectLst/>
              <a:latin typeface="Calibri" panose="020F0502020204030204" pitchFamily="34" charset="0"/>
              <a:ea typeface="Calibri" panose="020F0502020204030204" pitchFamily="34" charset="0"/>
              <a:cs typeface="Mangal" panose="02040503050203030202" pitchFamily="18" charset="0"/>
            </a:endParaRPr>
          </a:p>
          <a:p>
            <a:endParaRPr lang="en-US" dirty="0"/>
          </a:p>
        </p:txBody>
      </p:sp>
      <p:sp>
        <p:nvSpPr>
          <p:cNvPr id="4" name="Slide Number Placeholder 3"/>
          <p:cNvSpPr>
            <a:spLocks noGrp="1"/>
          </p:cNvSpPr>
          <p:nvPr>
            <p:ph type="sldNum" sz="quarter" idx="5"/>
          </p:nvPr>
        </p:nvSpPr>
        <p:spPr/>
        <p:txBody>
          <a:bodyPr/>
          <a:lstStyle/>
          <a:p>
            <a:fld id="{2800D187-114B-7A4A-8CA1-1325C5B58236}" type="slidenum">
              <a:rPr lang="en-US" smtClean="0"/>
              <a:t>9</a:t>
            </a:fld>
            <a:endParaRPr lang="en-US"/>
          </a:p>
        </p:txBody>
      </p:sp>
    </p:spTree>
    <p:extLst>
      <p:ext uri="{BB962C8B-B14F-4D97-AF65-F5344CB8AC3E}">
        <p14:creationId xmlns:p14="http://schemas.microsoft.com/office/powerpoint/2010/main" val="42934819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DCCC2-BF34-D046-9C59-B261B67E9FFD}"/>
              </a:ext>
            </a:extLst>
          </p:cNvPr>
          <p:cNvSpPr>
            <a:spLocks noGrp="1"/>
          </p:cNvSpPr>
          <p:nvPr>
            <p:ph type="ctrTitle"/>
          </p:nvPr>
        </p:nvSpPr>
        <p:spPr>
          <a:xfrm>
            <a:off x="1524000" y="47559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0651FC05-97D3-D749-923B-DB40E3A07235}"/>
              </a:ext>
            </a:extLst>
          </p:cNvPr>
          <p:cNvSpPr>
            <a:spLocks noGrp="1"/>
          </p:cNvSpPr>
          <p:nvPr>
            <p:ph type="subTitle" idx="1"/>
          </p:nvPr>
        </p:nvSpPr>
        <p:spPr>
          <a:xfrm>
            <a:off x="1524000" y="295526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41735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2C044-2A01-9747-8EE6-998DEA16C379}"/>
              </a:ext>
            </a:extLst>
          </p:cNvPr>
          <p:cNvSpPr>
            <a:spLocks noGrp="1"/>
          </p:cNvSpPr>
          <p:nvPr>
            <p:ph type="title"/>
          </p:nvPr>
        </p:nvSpPr>
        <p:spPr>
          <a:xfrm>
            <a:off x="838200" y="450762"/>
            <a:ext cx="10515600" cy="1121440"/>
          </a:xfrm>
        </p:spPr>
        <p:txBody>
          <a:bodyPr/>
          <a:lstStyle>
            <a:lvl1pPr algn="l">
              <a:defRPr/>
            </a:lvl1pPr>
          </a:lstStyle>
          <a:p>
            <a:r>
              <a:rPr lang="en-US" dirty="0"/>
              <a:t>Click to edit Master title style</a:t>
            </a:r>
          </a:p>
        </p:txBody>
      </p:sp>
      <p:sp>
        <p:nvSpPr>
          <p:cNvPr id="3" name="Content Placeholder 2">
            <a:extLst>
              <a:ext uri="{FF2B5EF4-FFF2-40B4-BE49-F238E27FC236}">
                <a16:creationId xmlns:a16="http://schemas.microsoft.com/office/drawing/2014/main" id="{63F4F9B1-35BC-3E47-B7DC-F22A9789D302}"/>
              </a:ext>
            </a:extLst>
          </p:cNvPr>
          <p:cNvSpPr>
            <a:spLocks noGrp="1"/>
          </p:cNvSpPr>
          <p:nvPr>
            <p:ph idx="1"/>
          </p:nvPr>
        </p:nvSpPr>
        <p:spPr>
          <a:xfrm>
            <a:off x="838200" y="1825625"/>
            <a:ext cx="10515600" cy="385160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631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2C044-2A01-9747-8EE6-998DEA16C379}"/>
              </a:ext>
            </a:extLst>
          </p:cNvPr>
          <p:cNvSpPr>
            <a:spLocks noGrp="1"/>
          </p:cNvSpPr>
          <p:nvPr>
            <p:ph type="title"/>
          </p:nvPr>
        </p:nvSpPr>
        <p:spPr>
          <a:xfrm>
            <a:off x="1367624" y="365125"/>
            <a:ext cx="9986176" cy="1325563"/>
          </a:xfrm>
        </p:spPr>
        <p:txBody>
          <a:bodyPr/>
          <a:lstStyle>
            <a:lvl1pPr algn="l">
              <a:defRPr/>
            </a:lvl1pPr>
          </a:lstStyle>
          <a:p>
            <a:r>
              <a:rPr lang="en-US"/>
              <a:t>Click to edit Master title style</a:t>
            </a:r>
          </a:p>
        </p:txBody>
      </p:sp>
      <p:sp>
        <p:nvSpPr>
          <p:cNvPr id="3" name="Content Placeholder 2">
            <a:extLst>
              <a:ext uri="{FF2B5EF4-FFF2-40B4-BE49-F238E27FC236}">
                <a16:creationId xmlns:a16="http://schemas.microsoft.com/office/drawing/2014/main" id="{63F4F9B1-35BC-3E47-B7DC-F22A9789D302}"/>
              </a:ext>
            </a:extLst>
          </p:cNvPr>
          <p:cNvSpPr>
            <a:spLocks noGrp="1"/>
          </p:cNvSpPr>
          <p:nvPr>
            <p:ph idx="1"/>
          </p:nvPr>
        </p:nvSpPr>
        <p:spPr>
          <a:xfrm>
            <a:off x="1367624" y="1825625"/>
            <a:ext cx="9986176" cy="385160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920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3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2C044-2A01-9747-8EE6-998DEA16C379}"/>
              </a:ext>
            </a:extLst>
          </p:cNvPr>
          <p:cNvSpPr>
            <a:spLocks noGrp="1"/>
          </p:cNvSpPr>
          <p:nvPr>
            <p:ph type="title"/>
          </p:nvPr>
        </p:nvSpPr>
        <p:spPr>
          <a:xfrm>
            <a:off x="838200" y="365125"/>
            <a:ext cx="10015330" cy="1325563"/>
          </a:xfrm>
        </p:spPr>
        <p:txBody>
          <a:bodyPr/>
          <a:lstStyle>
            <a:lvl1pPr algn="l">
              <a:defRPr/>
            </a:lvl1pPr>
          </a:lstStyle>
          <a:p>
            <a:r>
              <a:rPr lang="en-US" dirty="0"/>
              <a:t>Click to edit Master title style</a:t>
            </a:r>
          </a:p>
        </p:txBody>
      </p:sp>
      <p:sp>
        <p:nvSpPr>
          <p:cNvPr id="3" name="Content Placeholder 2">
            <a:extLst>
              <a:ext uri="{FF2B5EF4-FFF2-40B4-BE49-F238E27FC236}">
                <a16:creationId xmlns:a16="http://schemas.microsoft.com/office/drawing/2014/main" id="{63F4F9B1-35BC-3E47-B7DC-F22A9789D302}"/>
              </a:ext>
            </a:extLst>
          </p:cNvPr>
          <p:cNvSpPr>
            <a:spLocks noGrp="1"/>
          </p:cNvSpPr>
          <p:nvPr>
            <p:ph idx="1"/>
          </p:nvPr>
        </p:nvSpPr>
        <p:spPr>
          <a:xfrm>
            <a:off x="838200" y="1825625"/>
            <a:ext cx="10015330" cy="385160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519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TUHSC logo">
            <a:extLst>
              <a:ext uri="{FF2B5EF4-FFF2-40B4-BE49-F238E27FC236}">
                <a16:creationId xmlns:a16="http://schemas.microsoft.com/office/drawing/2014/main" id="{5172C044-2A01-9747-8EE6-998DEA16C379}"/>
              </a:ext>
            </a:extLst>
          </p:cNvPr>
          <p:cNvSpPr>
            <a:spLocks noGrp="1"/>
          </p:cNvSpPr>
          <p:nvPr>
            <p:ph type="title" hasCustomPrompt="1"/>
          </p:nvPr>
        </p:nvSpPr>
        <p:spPr>
          <a:xfrm>
            <a:off x="838200" y="-540689"/>
            <a:ext cx="10515600" cy="442334"/>
          </a:xfrm>
        </p:spPr>
        <p:txBody>
          <a:bodyPr>
            <a:normAutofit/>
          </a:bodyPr>
          <a:lstStyle>
            <a:lvl1pPr algn="ctr">
              <a:defRPr sz="1800"/>
            </a:lvl1pPr>
          </a:lstStyle>
          <a:p>
            <a:r>
              <a:rPr lang="en-US" dirty="0"/>
              <a:t>Texas Tech University Health Sciences Center logo</a:t>
            </a:r>
          </a:p>
        </p:txBody>
      </p:sp>
    </p:spTree>
    <p:extLst>
      <p:ext uri="{BB962C8B-B14F-4D97-AF65-F5344CB8AC3E}">
        <p14:creationId xmlns:p14="http://schemas.microsoft.com/office/powerpoint/2010/main" val="21409116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00B2A1-7432-0C46-9839-C89584A2D2AB}"/>
              </a:ext>
            </a:extLst>
          </p:cNvPr>
          <p:cNvSpPr>
            <a:spLocks noGrp="1"/>
          </p:cNvSpPr>
          <p:nvPr>
            <p:ph type="title"/>
          </p:nvPr>
        </p:nvSpPr>
        <p:spPr>
          <a:xfrm>
            <a:off x="838200" y="-866692"/>
            <a:ext cx="10515600" cy="545699"/>
          </a:xfrm>
          <a:prstGeom prst="rect">
            <a:avLst/>
          </a:prstGeom>
        </p:spPr>
        <p:txBody>
          <a:bodyPr vert="horz" lIns="91440" tIns="45720" rIns="91440" bIns="45720" rtlCol="0" anchor="ctr">
            <a:normAutofit/>
          </a:bodyPr>
          <a:lstStyle/>
          <a:p>
            <a:r>
              <a:rPr lang="en-US" dirty="0"/>
              <a:t>TTUHSC Light Grey Presentation</a:t>
            </a:r>
          </a:p>
        </p:txBody>
      </p:sp>
    </p:spTree>
    <p:extLst>
      <p:ext uri="{BB962C8B-B14F-4D97-AF65-F5344CB8AC3E}">
        <p14:creationId xmlns:p14="http://schemas.microsoft.com/office/powerpoint/2010/main" val="61889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ctr"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4C10E4C-BFC4-724D-AAAF-2EAA77E14E09}"/>
              </a:ext>
            </a:extLst>
          </p:cNvPr>
          <p:cNvSpPr>
            <a:spLocks noGrp="1"/>
          </p:cNvSpPr>
          <p:nvPr>
            <p:ph type="ctrTitle"/>
          </p:nvPr>
        </p:nvSpPr>
        <p:spPr>
          <a:xfrm>
            <a:off x="1524000" y="475593"/>
            <a:ext cx="9144000" cy="2387600"/>
          </a:xfrm>
        </p:spPr>
        <p:txBody>
          <a:bodyPr>
            <a:noAutofit/>
          </a:bodyPr>
          <a:lstStyle/>
          <a:p>
            <a:r>
              <a:rPr lang="en-US" sz="3600" dirty="0">
                <a:solidFill>
                  <a:srgbClr val="FF0000"/>
                </a:solidFill>
                <a:latin typeface="Cambria" panose="02040503050406030204" pitchFamily="18" charset="0"/>
              </a:rPr>
              <a:t>A NOVEL ROTATING DERMATOME IN BURNS: IMPROVED EFFICIENCY AND OUTCOMES</a:t>
            </a:r>
          </a:p>
        </p:txBody>
      </p:sp>
      <p:sp>
        <p:nvSpPr>
          <p:cNvPr id="7" name="Subtitle 2">
            <a:extLst>
              <a:ext uri="{FF2B5EF4-FFF2-40B4-BE49-F238E27FC236}">
                <a16:creationId xmlns:a16="http://schemas.microsoft.com/office/drawing/2014/main" id="{0E270698-5179-4944-8CCB-555C27557C46}"/>
              </a:ext>
            </a:extLst>
          </p:cNvPr>
          <p:cNvSpPr>
            <a:spLocks noGrp="1"/>
          </p:cNvSpPr>
          <p:nvPr>
            <p:ph type="subTitle" idx="1"/>
          </p:nvPr>
        </p:nvSpPr>
        <p:spPr/>
        <p:txBody>
          <a:bodyPr/>
          <a:lstStyle/>
          <a:p>
            <a:r>
              <a:rPr lang="en-US" sz="2000" dirty="0">
                <a:latin typeface="Cambria" panose="02040503050406030204" pitchFamily="18" charset="0"/>
              </a:rPr>
              <a:t>A Raghuram BA</a:t>
            </a:r>
            <a:r>
              <a:rPr lang="en-US" sz="2000" baseline="30000" dirty="0">
                <a:latin typeface="Cambria" panose="02040503050406030204" pitchFamily="18" charset="0"/>
              </a:rPr>
              <a:t>1</a:t>
            </a:r>
            <a:r>
              <a:rPr lang="en-US" sz="2000" dirty="0">
                <a:latin typeface="Cambria" panose="02040503050406030204" pitchFamily="18" charset="0"/>
              </a:rPr>
              <a:t>, J </a:t>
            </a:r>
            <a:r>
              <a:rPr lang="en-US" sz="2000" dirty="0" err="1">
                <a:latin typeface="Cambria" panose="02040503050406030204" pitchFamily="18" charset="0"/>
              </a:rPr>
              <a:t>Zeitouni</a:t>
            </a:r>
            <a:r>
              <a:rPr lang="en-US" sz="2000" dirty="0">
                <a:latin typeface="Cambria" panose="02040503050406030204" pitchFamily="18" charset="0"/>
              </a:rPr>
              <a:t> BBA</a:t>
            </a:r>
            <a:r>
              <a:rPr lang="en-US" sz="2000" baseline="30000" dirty="0">
                <a:latin typeface="Cambria" panose="02040503050406030204" pitchFamily="18" charset="0"/>
              </a:rPr>
              <a:t>1</a:t>
            </a:r>
            <a:r>
              <a:rPr lang="en-US" sz="2000" dirty="0">
                <a:latin typeface="Cambria" panose="02040503050406030204" pitchFamily="18" charset="0"/>
              </a:rPr>
              <a:t>, J Allen BS</a:t>
            </a:r>
            <a:r>
              <a:rPr lang="en-US" sz="2000" baseline="30000" dirty="0">
                <a:latin typeface="Cambria" panose="02040503050406030204" pitchFamily="18" charset="0"/>
              </a:rPr>
              <a:t>1</a:t>
            </a:r>
            <a:r>
              <a:rPr lang="en-US" sz="2000" dirty="0">
                <a:latin typeface="Cambria" panose="02040503050406030204" pitchFamily="18" charset="0"/>
              </a:rPr>
              <a:t>, G </a:t>
            </a:r>
            <a:r>
              <a:rPr lang="en-US" sz="2000" dirty="0" err="1">
                <a:latin typeface="Cambria" panose="02040503050406030204" pitchFamily="18" charset="0"/>
              </a:rPr>
              <a:t>Aickareth</a:t>
            </a:r>
            <a:r>
              <a:rPr lang="en-US" sz="2000" dirty="0">
                <a:latin typeface="Cambria" panose="02040503050406030204" pitchFamily="18" charset="0"/>
              </a:rPr>
              <a:t> BS</a:t>
            </a:r>
            <a:r>
              <a:rPr lang="en-US" sz="2000" baseline="30000" dirty="0">
                <a:latin typeface="Cambria" panose="02040503050406030204" pitchFamily="18" charset="0"/>
              </a:rPr>
              <a:t>1</a:t>
            </a:r>
            <a:r>
              <a:rPr lang="en-US" sz="2000" dirty="0">
                <a:latin typeface="Cambria" panose="02040503050406030204" pitchFamily="18" charset="0"/>
              </a:rPr>
              <a:t>, M Dang MS</a:t>
            </a:r>
            <a:r>
              <a:rPr lang="en-US" sz="2000" baseline="30000" dirty="0">
                <a:latin typeface="Cambria" panose="02040503050406030204" pitchFamily="18" charset="0"/>
              </a:rPr>
              <a:t>1</a:t>
            </a:r>
            <a:r>
              <a:rPr lang="en-US" sz="2000" dirty="0">
                <a:latin typeface="Cambria" panose="02040503050406030204" pitchFamily="18" charset="0"/>
              </a:rPr>
              <a:t>, D </a:t>
            </a:r>
            <a:r>
              <a:rPr lang="en-US" sz="2000" dirty="0" err="1">
                <a:latin typeface="Cambria" panose="02040503050406030204" pitchFamily="18" charset="0"/>
              </a:rPr>
              <a:t>Bettarelli</a:t>
            </a:r>
            <a:r>
              <a:rPr lang="en-US" sz="2000" dirty="0">
                <a:latin typeface="Cambria" panose="02040503050406030204" pitchFamily="18" charset="0"/>
              </a:rPr>
              <a:t> BS</a:t>
            </a:r>
            <a:r>
              <a:rPr lang="en-US" sz="2000" baseline="30000" dirty="0">
                <a:latin typeface="Cambria" panose="02040503050406030204" pitchFamily="18" charset="0"/>
              </a:rPr>
              <a:t>1</a:t>
            </a:r>
            <a:r>
              <a:rPr lang="en-US" sz="2000" dirty="0">
                <a:latin typeface="Cambria" panose="02040503050406030204" pitchFamily="18" charset="0"/>
              </a:rPr>
              <a:t>, D Kurtz BA BS MBA</a:t>
            </a:r>
            <a:r>
              <a:rPr lang="en-US" sz="2000" baseline="30000" dirty="0">
                <a:latin typeface="Cambria" panose="02040503050406030204" pitchFamily="18" charset="0"/>
              </a:rPr>
              <a:t>3</a:t>
            </a:r>
            <a:r>
              <a:rPr lang="en-US" sz="2000" dirty="0">
                <a:latin typeface="Cambria" panose="02040503050406030204" pitchFamily="18" charset="0"/>
              </a:rPr>
              <a:t>, J Griswold MD</a:t>
            </a:r>
            <a:r>
              <a:rPr lang="en-US" sz="2000" baseline="30000" dirty="0">
                <a:latin typeface="Cambria" panose="02040503050406030204" pitchFamily="18" charset="0"/>
              </a:rPr>
              <a:t>2</a:t>
            </a:r>
            <a:r>
              <a:rPr lang="en-US" sz="2000" dirty="0">
                <a:latin typeface="Cambria" panose="02040503050406030204" pitchFamily="18" charset="0"/>
              </a:rPr>
              <a:t>, A Pang MD</a:t>
            </a:r>
            <a:r>
              <a:rPr lang="en-US" sz="2000" baseline="30000" dirty="0">
                <a:latin typeface="Cambria" panose="02040503050406030204" pitchFamily="18" charset="0"/>
              </a:rPr>
              <a:t>2</a:t>
            </a:r>
            <a:endParaRPr lang="en-US" sz="2000" dirty="0">
              <a:latin typeface="Cambria" panose="02040503050406030204" pitchFamily="18" charset="0"/>
            </a:endParaRPr>
          </a:p>
          <a:p>
            <a:r>
              <a:rPr lang="en-US" sz="2000" baseline="30000" dirty="0">
                <a:latin typeface="Cambria" panose="02040503050406030204" pitchFamily="18" charset="0"/>
              </a:rPr>
              <a:t>1</a:t>
            </a:r>
            <a:r>
              <a:rPr lang="en-US" sz="2000" dirty="0">
                <a:latin typeface="Cambria" panose="02040503050406030204" pitchFamily="18" charset="0"/>
              </a:rPr>
              <a:t>Texas Tech University Health Sciences Center School of Medicine</a:t>
            </a:r>
          </a:p>
          <a:p>
            <a:r>
              <a:rPr lang="en-US" sz="2000" baseline="30000" dirty="0">
                <a:latin typeface="Cambria" panose="02040503050406030204" pitchFamily="18" charset="0"/>
              </a:rPr>
              <a:t>2</a:t>
            </a:r>
            <a:r>
              <a:rPr lang="en-US" sz="2000" dirty="0">
                <a:latin typeface="Cambria" panose="02040503050406030204" pitchFamily="18" charset="0"/>
              </a:rPr>
              <a:t>Texas Tech University Health Sciences Center, Department of Surgery</a:t>
            </a:r>
          </a:p>
          <a:p>
            <a:r>
              <a:rPr lang="en-US" sz="2000" baseline="30000" dirty="0">
                <a:latin typeface="Cambria" panose="02040503050406030204" pitchFamily="18" charset="0"/>
              </a:rPr>
              <a:t>3</a:t>
            </a:r>
            <a:r>
              <a:rPr lang="en-US" sz="2000" dirty="0">
                <a:latin typeface="Cambria" panose="02040503050406030204" pitchFamily="18" charset="0"/>
              </a:rPr>
              <a:t>Kurtz Consulting Inc.</a:t>
            </a:r>
            <a:endParaRPr lang="en-US" sz="2000" baseline="30000" dirty="0">
              <a:latin typeface="Cambria" panose="02040503050406030204" pitchFamily="18" charset="0"/>
            </a:endParaRPr>
          </a:p>
          <a:p>
            <a:r>
              <a:rPr lang="en-US" sz="2000" dirty="0">
                <a:latin typeface="Cambria" panose="02040503050406030204" pitchFamily="18" charset="0"/>
              </a:rPr>
              <a:t>Lubbock, Texas</a:t>
            </a:r>
          </a:p>
        </p:txBody>
      </p:sp>
    </p:spTree>
    <p:extLst>
      <p:ext uri="{BB962C8B-B14F-4D97-AF65-F5344CB8AC3E}">
        <p14:creationId xmlns:p14="http://schemas.microsoft.com/office/powerpoint/2010/main" val="27469480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A2AEE-B19A-4B6E-5010-E72A4F750FA8}"/>
              </a:ext>
            </a:extLst>
          </p:cNvPr>
          <p:cNvSpPr>
            <a:spLocks noGrp="1"/>
          </p:cNvSpPr>
          <p:nvPr>
            <p:ph type="title"/>
          </p:nvPr>
        </p:nvSpPr>
        <p:spPr>
          <a:xfrm>
            <a:off x="838200" y="255045"/>
            <a:ext cx="10515600" cy="1121440"/>
          </a:xfrm>
        </p:spPr>
        <p:txBody>
          <a:bodyPr/>
          <a:lstStyle/>
          <a:p>
            <a:r>
              <a:rPr lang="en-US" dirty="0">
                <a:solidFill>
                  <a:srgbClr val="FF0000"/>
                </a:solidFill>
                <a:latin typeface="Cambria" panose="02040503050406030204" pitchFamily="18" charset="0"/>
              </a:rPr>
              <a:t>Discussion</a:t>
            </a:r>
          </a:p>
        </p:txBody>
      </p:sp>
      <p:sp>
        <p:nvSpPr>
          <p:cNvPr id="3" name="Content Placeholder 2">
            <a:extLst>
              <a:ext uri="{FF2B5EF4-FFF2-40B4-BE49-F238E27FC236}">
                <a16:creationId xmlns:a16="http://schemas.microsoft.com/office/drawing/2014/main" id="{45556F52-0F2B-5A57-EAC6-C43BB35659D4}"/>
              </a:ext>
            </a:extLst>
          </p:cNvPr>
          <p:cNvSpPr>
            <a:spLocks noGrp="1"/>
          </p:cNvSpPr>
          <p:nvPr>
            <p:ph idx="1"/>
          </p:nvPr>
        </p:nvSpPr>
        <p:spPr>
          <a:xfrm>
            <a:off x="838200" y="1376485"/>
            <a:ext cx="10515600" cy="4105029"/>
          </a:xfrm>
        </p:spPr>
        <p:txBody>
          <a:bodyPr/>
          <a:lstStyle/>
          <a:p>
            <a:r>
              <a:rPr lang="en-US" sz="2400" dirty="0">
                <a:latin typeface="Cambria" panose="02040503050406030204" pitchFamily="18" charset="0"/>
              </a:rPr>
              <a:t>Compared to dermatome, rotating dermatome-treated patients were generally older but had quicker first surgeries</a:t>
            </a:r>
          </a:p>
          <a:p>
            <a:r>
              <a:rPr lang="en-US" sz="2400" dirty="0">
                <a:latin typeface="Cambria" panose="02040503050406030204" pitchFamily="18" charset="0"/>
              </a:rPr>
              <a:t>The rotating dermatome led to shorter operative times across all TBSAs</a:t>
            </a:r>
          </a:p>
          <a:p>
            <a:r>
              <a:rPr lang="en-US" sz="2400" dirty="0">
                <a:latin typeface="Cambria" panose="02040503050406030204" pitchFamily="18" charset="0"/>
              </a:rPr>
              <a:t>Greater graft uptake was observed with the rotating dermatome, especially in medium and large burn areas</a:t>
            </a:r>
          </a:p>
          <a:p>
            <a:r>
              <a:rPr lang="en-US" sz="2400" dirty="0">
                <a:latin typeface="Cambria" panose="02040503050406030204" pitchFamily="18" charset="0"/>
              </a:rPr>
              <a:t>Despite improved surgical outcomes, the rotating dermatome patients had longer stays for small burns, potentially due to age differences</a:t>
            </a:r>
          </a:p>
          <a:p>
            <a:r>
              <a:rPr lang="en-US" sz="2400" dirty="0">
                <a:latin typeface="Cambria" panose="02040503050406030204" pitchFamily="18" charset="0"/>
              </a:rPr>
              <a:t>This study emphasizes shorter operating times and better outcomes with the rotating dermatome for medium and large burns</a:t>
            </a:r>
          </a:p>
        </p:txBody>
      </p:sp>
    </p:spTree>
    <p:extLst>
      <p:ext uri="{BB962C8B-B14F-4D97-AF65-F5344CB8AC3E}">
        <p14:creationId xmlns:p14="http://schemas.microsoft.com/office/powerpoint/2010/main" val="641753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53079-9375-7DB1-B6F3-DB31C11EAD8A}"/>
              </a:ext>
            </a:extLst>
          </p:cNvPr>
          <p:cNvSpPr>
            <a:spLocks noGrp="1"/>
          </p:cNvSpPr>
          <p:nvPr>
            <p:ph type="title"/>
          </p:nvPr>
        </p:nvSpPr>
        <p:spPr>
          <a:xfrm>
            <a:off x="838200" y="165939"/>
            <a:ext cx="10515600" cy="1121440"/>
          </a:xfrm>
        </p:spPr>
        <p:txBody>
          <a:bodyPr/>
          <a:lstStyle/>
          <a:p>
            <a:r>
              <a:rPr lang="en-US" dirty="0">
                <a:solidFill>
                  <a:srgbClr val="FF0000"/>
                </a:solidFill>
                <a:latin typeface="Cambria" panose="02040503050406030204" pitchFamily="18" charset="0"/>
              </a:rPr>
              <a:t>Limitations &amp; Future Research</a:t>
            </a:r>
          </a:p>
        </p:txBody>
      </p:sp>
      <p:sp>
        <p:nvSpPr>
          <p:cNvPr id="3" name="Content Placeholder 2">
            <a:extLst>
              <a:ext uri="{FF2B5EF4-FFF2-40B4-BE49-F238E27FC236}">
                <a16:creationId xmlns:a16="http://schemas.microsoft.com/office/drawing/2014/main" id="{891753B1-BD6A-64A6-B505-28AD7AAA295F}"/>
              </a:ext>
            </a:extLst>
          </p:cNvPr>
          <p:cNvSpPr>
            <a:spLocks noGrp="1"/>
          </p:cNvSpPr>
          <p:nvPr>
            <p:ph idx="1"/>
          </p:nvPr>
        </p:nvSpPr>
        <p:spPr>
          <a:xfrm>
            <a:off x="838200" y="1287379"/>
            <a:ext cx="10515600" cy="3948908"/>
          </a:xfrm>
        </p:spPr>
        <p:txBody>
          <a:bodyPr/>
          <a:lstStyle/>
          <a:p>
            <a:r>
              <a:rPr lang="en-US" sz="2400" dirty="0">
                <a:latin typeface="Cambria" panose="02040503050406030204" pitchFamily="18" charset="0"/>
              </a:rPr>
              <a:t>Study limitation: difficulty comparing OR times for patients with multiple surgeries</a:t>
            </a:r>
          </a:p>
          <a:p>
            <a:r>
              <a:rPr lang="en-US" sz="2400" dirty="0">
                <a:latin typeface="Cambria" panose="02040503050406030204" pitchFamily="18" charset="0"/>
              </a:rPr>
              <a:t>The rotating dermatome potentially reduces the number of surgeries for many patients</a:t>
            </a:r>
          </a:p>
          <a:p>
            <a:r>
              <a:rPr lang="en-US" sz="2400" dirty="0">
                <a:latin typeface="Cambria" panose="02040503050406030204" pitchFamily="18" charset="0"/>
              </a:rPr>
              <a:t>Dataset derived solely from a single West Texas burn center catering to a rural demographic</a:t>
            </a:r>
          </a:p>
          <a:p>
            <a:pPr lvl="1"/>
            <a:r>
              <a:rPr lang="en-US" sz="2000" dirty="0">
                <a:latin typeface="Cambria" panose="02040503050406030204" pitchFamily="18" charset="0"/>
              </a:rPr>
              <a:t>Limited representation: not necessarily indicative of broader U.S. population</a:t>
            </a:r>
          </a:p>
          <a:p>
            <a:r>
              <a:rPr lang="en-US" sz="2400" dirty="0">
                <a:latin typeface="Cambria" panose="02040503050406030204" pitchFamily="18" charset="0"/>
              </a:rPr>
              <a:t>Further research required across different regions/burn centers to validate and generalize findings</a:t>
            </a:r>
          </a:p>
        </p:txBody>
      </p:sp>
    </p:spTree>
    <p:extLst>
      <p:ext uri="{BB962C8B-B14F-4D97-AF65-F5344CB8AC3E}">
        <p14:creationId xmlns:p14="http://schemas.microsoft.com/office/powerpoint/2010/main" val="1325857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16B0F-E20A-A736-5079-DA861C9D680B}"/>
              </a:ext>
            </a:extLst>
          </p:cNvPr>
          <p:cNvSpPr>
            <a:spLocks noGrp="1"/>
          </p:cNvSpPr>
          <p:nvPr>
            <p:ph type="title"/>
          </p:nvPr>
        </p:nvSpPr>
        <p:spPr>
          <a:xfrm>
            <a:off x="838200" y="174035"/>
            <a:ext cx="10515600" cy="1121440"/>
          </a:xfrm>
        </p:spPr>
        <p:txBody>
          <a:bodyPr>
            <a:normAutofit/>
          </a:bodyPr>
          <a:lstStyle/>
          <a:p>
            <a:r>
              <a:rPr lang="en-US" sz="3800" dirty="0">
                <a:solidFill>
                  <a:srgbClr val="FF0000"/>
                </a:solidFill>
                <a:latin typeface="Cambria" panose="02040503050406030204" pitchFamily="18" charset="0"/>
              </a:rPr>
              <a:t>Conclusion</a:t>
            </a:r>
          </a:p>
        </p:txBody>
      </p:sp>
      <p:sp>
        <p:nvSpPr>
          <p:cNvPr id="3" name="Content Placeholder 2">
            <a:extLst>
              <a:ext uri="{FF2B5EF4-FFF2-40B4-BE49-F238E27FC236}">
                <a16:creationId xmlns:a16="http://schemas.microsoft.com/office/drawing/2014/main" id="{9C1454CD-4770-A803-2045-72B03D79F006}"/>
              </a:ext>
            </a:extLst>
          </p:cNvPr>
          <p:cNvSpPr>
            <a:spLocks noGrp="1"/>
          </p:cNvSpPr>
          <p:nvPr>
            <p:ph idx="1"/>
          </p:nvPr>
        </p:nvSpPr>
        <p:spPr>
          <a:xfrm>
            <a:off x="838200" y="1405947"/>
            <a:ext cx="10515600" cy="3851606"/>
          </a:xfrm>
        </p:spPr>
        <p:txBody>
          <a:bodyPr/>
          <a:lstStyle/>
          <a:p>
            <a:r>
              <a:rPr lang="en-US" sz="2400" dirty="0">
                <a:latin typeface="Cambria" panose="02040503050406030204" pitchFamily="18" charset="0"/>
              </a:rPr>
              <a:t>Burn patients see tangible benefits: reduced operative time, decreased hypothermia (due to decreased OR time), and enhanced graft take</a:t>
            </a:r>
          </a:p>
          <a:p>
            <a:r>
              <a:rPr lang="en-US" sz="2400" dirty="0">
                <a:latin typeface="Cambria" panose="02040503050406030204" pitchFamily="18" charset="0"/>
              </a:rPr>
              <a:t>Analysis of 257 cases showed the rotating dermatome with reduced operative time significantly compared to the standard dermatome</a:t>
            </a:r>
          </a:p>
          <a:p>
            <a:r>
              <a:rPr lang="en-US" sz="2400" dirty="0">
                <a:latin typeface="Cambria" panose="02040503050406030204" pitchFamily="18" charset="0"/>
              </a:rPr>
              <a:t>For medium and large burns, the rotating dermatome resulted in significantly better graft take</a:t>
            </a:r>
          </a:p>
          <a:p>
            <a:r>
              <a:rPr lang="en-US" sz="2400" dirty="0">
                <a:latin typeface="Cambria" panose="02040503050406030204" pitchFamily="18" charset="0"/>
              </a:rPr>
              <a:t>Overall, using the rotating dermatome led to improved outcomes in our study cohort of burn trauma patients</a:t>
            </a:r>
          </a:p>
        </p:txBody>
      </p:sp>
    </p:spTree>
    <p:extLst>
      <p:ext uri="{BB962C8B-B14F-4D97-AF65-F5344CB8AC3E}">
        <p14:creationId xmlns:p14="http://schemas.microsoft.com/office/powerpoint/2010/main" val="4193634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78B843-C13E-9A40-89CC-F7C650D95446}"/>
              </a:ext>
            </a:extLst>
          </p:cNvPr>
          <p:cNvSpPr>
            <a:spLocks noGrp="1"/>
          </p:cNvSpPr>
          <p:nvPr>
            <p:ph type="title"/>
          </p:nvPr>
        </p:nvSpPr>
        <p:spPr>
          <a:xfrm>
            <a:off x="838200" y="246225"/>
            <a:ext cx="10515600" cy="1121440"/>
          </a:xfrm>
        </p:spPr>
        <p:txBody>
          <a:bodyPr>
            <a:normAutofit/>
          </a:bodyPr>
          <a:lstStyle/>
          <a:p>
            <a:r>
              <a:rPr lang="en-US" sz="3800" dirty="0">
                <a:solidFill>
                  <a:srgbClr val="FF0000"/>
                </a:solidFill>
                <a:latin typeface="Cambria" panose="02040503050406030204" pitchFamily="18" charset="0"/>
              </a:rPr>
              <a:t>References</a:t>
            </a:r>
          </a:p>
        </p:txBody>
      </p:sp>
      <p:sp>
        <p:nvSpPr>
          <p:cNvPr id="5" name="Content Placeholder 2">
            <a:extLst>
              <a:ext uri="{FF2B5EF4-FFF2-40B4-BE49-F238E27FC236}">
                <a16:creationId xmlns:a16="http://schemas.microsoft.com/office/drawing/2014/main" id="{06AD846F-1DD6-524B-BDBA-A9EA15670C04}"/>
              </a:ext>
            </a:extLst>
          </p:cNvPr>
          <p:cNvSpPr>
            <a:spLocks noGrp="1"/>
          </p:cNvSpPr>
          <p:nvPr>
            <p:ph idx="1"/>
          </p:nvPr>
        </p:nvSpPr>
        <p:spPr>
          <a:xfrm>
            <a:off x="838200" y="1503197"/>
            <a:ext cx="10515600" cy="3851606"/>
          </a:xfrm>
        </p:spPr>
        <p:txBody>
          <a:bodyPr/>
          <a:lstStyle/>
          <a:p>
            <a:pPr marL="114300" marR="0" indent="-342900">
              <a:spcBef>
                <a:spcPts val="0"/>
              </a:spcBef>
              <a:spcAft>
                <a:spcPts val="0"/>
              </a:spcAft>
              <a:buFont typeface="+mj-lt"/>
              <a:buAutoNum type="arabicPeriod"/>
            </a:pPr>
            <a:r>
              <a:rPr lang="en-US" sz="1400" kern="100" dirty="0">
                <a:effectLst/>
                <a:latin typeface="Cambria" panose="02040503050406030204" pitchFamily="18" charset="0"/>
                <a:ea typeface="Calibri" panose="020F0502020204030204" pitchFamily="34" charset="0"/>
              </a:rPr>
              <a:t>Burn incidence fact sheet. </a:t>
            </a:r>
            <a:r>
              <a:rPr lang="en-US" sz="1400" i="1" kern="100" dirty="0">
                <a:effectLst/>
                <a:latin typeface="Cambria" panose="02040503050406030204" pitchFamily="18" charset="0"/>
                <a:ea typeface="Calibri" panose="020F0502020204030204" pitchFamily="34" charset="0"/>
              </a:rPr>
              <a:t>Chicago: American Burn Association</a:t>
            </a:r>
            <a:r>
              <a:rPr lang="en-US" sz="1400" kern="100" dirty="0">
                <a:effectLst/>
                <a:latin typeface="Cambria" panose="02040503050406030204" pitchFamily="18" charset="0"/>
                <a:ea typeface="Calibri" panose="020F0502020204030204" pitchFamily="34" charset="0"/>
              </a:rPr>
              <a:t>. 2016 </a:t>
            </a:r>
          </a:p>
          <a:p>
            <a:pPr marL="114300" marR="0" indent="-342900">
              <a:spcBef>
                <a:spcPts val="0"/>
              </a:spcBef>
              <a:spcAft>
                <a:spcPts val="0"/>
              </a:spcAft>
              <a:buFont typeface="+mj-lt"/>
              <a:buAutoNum type="arabicPeriod"/>
            </a:pPr>
            <a:r>
              <a:rPr lang="en-US" sz="1400" kern="100" dirty="0">
                <a:effectLst/>
                <a:latin typeface="Cambria" panose="02040503050406030204" pitchFamily="18" charset="0"/>
                <a:ea typeface="Calibri" panose="020F0502020204030204" pitchFamily="34" charset="0"/>
              </a:rPr>
              <a:t>Greenhalgh DG. Management of Burns. </a:t>
            </a:r>
            <a:r>
              <a:rPr lang="en-US" sz="1400" i="1" kern="100" dirty="0">
                <a:effectLst/>
                <a:latin typeface="Cambria" panose="02040503050406030204" pitchFamily="18" charset="0"/>
                <a:ea typeface="Calibri" panose="020F0502020204030204" pitchFamily="34" charset="0"/>
              </a:rPr>
              <a:t>N </a:t>
            </a:r>
            <a:r>
              <a:rPr lang="en-US" sz="1400" i="1" kern="100" dirty="0" err="1">
                <a:effectLst/>
                <a:latin typeface="Cambria" panose="02040503050406030204" pitchFamily="18" charset="0"/>
                <a:ea typeface="Calibri" panose="020F0502020204030204" pitchFamily="34" charset="0"/>
              </a:rPr>
              <a:t>Engl</a:t>
            </a:r>
            <a:r>
              <a:rPr lang="en-US" sz="1400" i="1" kern="100" dirty="0">
                <a:effectLst/>
                <a:latin typeface="Cambria" panose="02040503050406030204" pitchFamily="18" charset="0"/>
                <a:ea typeface="Calibri" panose="020F0502020204030204" pitchFamily="34" charset="0"/>
              </a:rPr>
              <a:t> J Med</a:t>
            </a:r>
            <a:r>
              <a:rPr lang="en-US" sz="1400" kern="100" dirty="0">
                <a:effectLst/>
                <a:latin typeface="Cambria" panose="02040503050406030204" pitchFamily="18" charset="0"/>
                <a:ea typeface="Calibri" panose="020F0502020204030204" pitchFamily="34" charset="0"/>
              </a:rPr>
              <a:t>. Jun 13 2019;380(24):2349-2359. doi:10.1056/NEJMra1807442</a:t>
            </a:r>
          </a:p>
          <a:p>
            <a:pPr marL="114300" marR="0" indent="-342900">
              <a:spcBef>
                <a:spcPts val="0"/>
              </a:spcBef>
              <a:spcAft>
                <a:spcPts val="0"/>
              </a:spcAft>
              <a:buFont typeface="+mj-lt"/>
              <a:buAutoNum type="arabicPeriod"/>
            </a:pPr>
            <a:r>
              <a:rPr lang="en-US" sz="1400" kern="100" dirty="0">
                <a:effectLst/>
                <a:latin typeface="Cambria" panose="02040503050406030204" pitchFamily="18" charset="0"/>
                <a:ea typeface="Calibri" panose="020F0502020204030204" pitchFamily="34" charset="0"/>
              </a:rPr>
              <a:t>Taylor SL, Sen S, Greenhalgh DG, Lawless M, </a:t>
            </a:r>
            <a:r>
              <a:rPr lang="en-US" sz="1400" kern="100" dirty="0" err="1">
                <a:effectLst/>
                <a:latin typeface="Cambria" panose="02040503050406030204" pitchFamily="18" charset="0"/>
                <a:ea typeface="Calibri" panose="020F0502020204030204" pitchFamily="34" charset="0"/>
              </a:rPr>
              <a:t>Curri</a:t>
            </a:r>
            <a:r>
              <a:rPr lang="en-US" sz="1400" kern="100" dirty="0">
                <a:effectLst/>
                <a:latin typeface="Cambria" panose="02040503050406030204" pitchFamily="18" charset="0"/>
                <a:ea typeface="Calibri" panose="020F0502020204030204" pitchFamily="34" charset="0"/>
              </a:rPr>
              <a:t> T, Palmieri TL. A competing risk analysis for hospital length of stay in patients with burns. </a:t>
            </a:r>
            <a:r>
              <a:rPr lang="en-US" sz="1400" i="1" kern="100" dirty="0">
                <a:effectLst/>
                <a:latin typeface="Cambria" panose="02040503050406030204" pitchFamily="18" charset="0"/>
                <a:ea typeface="Calibri" panose="020F0502020204030204" pitchFamily="34" charset="0"/>
              </a:rPr>
              <a:t>JAMA Surg</a:t>
            </a:r>
            <a:r>
              <a:rPr lang="en-US" sz="1400" kern="100" dirty="0">
                <a:effectLst/>
                <a:latin typeface="Cambria" panose="02040503050406030204" pitchFamily="18" charset="0"/>
                <a:ea typeface="Calibri" panose="020F0502020204030204" pitchFamily="34" charset="0"/>
              </a:rPr>
              <a:t>. May 2015;150(5):450-6. doi:10.1001/jamasurg.2014.3490</a:t>
            </a:r>
          </a:p>
          <a:p>
            <a:pPr marL="114300" marR="0" indent="-342900">
              <a:spcBef>
                <a:spcPts val="0"/>
              </a:spcBef>
              <a:spcAft>
                <a:spcPts val="0"/>
              </a:spcAft>
              <a:buFont typeface="+mj-lt"/>
              <a:buAutoNum type="arabicPeriod"/>
            </a:pPr>
            <a:r>
              <a:rPr lang="en-US" sz="1400" kern="100" dirty="0">
                <a:effectLst/>
                <a:latin typeface="Cambria" panose="02040503050406030204" pitchFamily="18" charset="0"/>
                <a:ea typeface="Calibri" panose="020F0502020204030204" pitchFamily="34" charset="0"/>
              </a:rPr>
              <a:t>Romanowski KS, Palmieri TL, Sen S, Greenhalgh DG. More Than One Third of Intubations in Patients Transferred to Burn Centers are Unnecessary: Proposed Guidelines for Appropriate Intubation of the Burn Patient. </a:t>
            </a:r>
            <a:r>
              <a:rPr lang="en-US" sz="1400" i="1" kern="100" dirty="0">
                <a:effectLst/>
                <a:latin typeface="Cambria" panose="02040503050406030204" pitchFamily="18" charset="0"/>
                <a:ea typeface="Calibri" panose="020F0502020204030204" pitchFamily="34" charset="0"/>
              </a:rPr>
              <a:t>J Burn Care Res</a:t>
            </a:r>
            <a:r>
              <a:rPr lang="en-US" sz="1400" kern="100" dirty="0">
                <a:effectLst/>
                <a:latin typeface="Cambria" panose="02040503050406030204" pitchFamily="18" charset="0"/>
                <a:ea typeface="Calibri" panose="020F0502020204030204" pitchFamily="34" charset="0"/>
              </a:rPr>
              <a:t>. Sep-Oct 2016;37(5):e409-14. doi:10.1097/BCR.0000000000000288</a:t>
            </a:r>
          </a:p>
          <a:p>
            <a:pPr marL="114300" marR="0" indent="-342900">
              <a:spcBef>
                <a:spcPts val="0"/>
              </a:spcBef>
              <a:spcAft>
                <a:spcPts val="0"/>
              </a:spcAft>
              <a:buFont typeface="+mj-lt"/>
              <a:buAutoNum type="arabicPeriod"/>
            </a:pPr>
            <a:r>
              <a:rPr lang="en-US" sz="1400" kern="100" dirty="0" err="1">
                <a:effectLst/>
                <a:latin typeface="Cambria" panose="02040503050406030204" pitchFamily="18" charset="0"/>
                <a:ea typeface="Calibri" panose="020F0502020204030204" pitchFamily="34" charset="0"/>
              </a:rPr>
              <a:t>Shirani</a:t>
            </a:r>
            <a:r>
              <a:rPr lang="en-US" sz="1400" kern="100" dirty="0">
                <a:effectLst/>
                <a:latin typeface="Cambria" panose="02040503050406030204" pitchFamily="18" charset="0"/>
                <a:ea typeface="Calibri" panose="020F0502020204030204" pitchFamily="34" charset="0"/>
              </a:rPr>
              <a:t> KZ, Pruitt BA, Jr., Mason AD, Jr. The influence of inhalation injury and pneumonia on burn mortality. </a:t>
            </a:r>
            <a:r>
              <a:rPr lang="en-US" sz="1400" i="1" kern="100" dirty="0">
                <a:effectLst/>
                <a:latin typeface="Cambria" panose="02040503050406030204" pitchFamily="18" charset="0"/>
                <a:ea typeface="Calibri" panose="020F0502020204030204" pitchFamily="34" charset="0"/>
              </a:rPr>
              <a:t>Ann Surg</a:t>
            </a:r>
            <a:r>
              <a:rPr lang="en-US" sz="1400" kern="100" dirty="0">
                <a:effectLst/>
                <a:latin typeface="Cambria" panose="02040503050406030204" pitchFamily="18" charset="0"/>
                <a:ea typeface="Calibri" panose="020F0502020204030204" pitchFamily="34" charset="0"/>
              </a:rPr>
              <a:t>. Jan 1987;205(1):82-7. doi:10.1097/00000658-198701000-00015</a:t>
            </a:r>
          </a:p>
          <a:p>
            <a:pPr marL="114300" marR="0" indent="-342900">
              <a:spcBef>
                <a:spcPts val="0"/>
              </a:spcBef>
              <a:spcAft>
                <a:spcPts val="0"/>
              </a:spcAft>
              <a:buFont typeface="+mj-lt"/>
              <a:buAutoNum type="arabicPeriod"/>
            </a:pPr>
            <a:r>
              <a:rPr lang="en-US" sz="1400" kern="100" dirty="0">
                <a:effectLst/>
                <a:latin typeface="Cambria" panose="02040503050406030204" pitchFamily="18" charset="0"/>
                <a:ea typeface="Calibri" panose="020F0502020204030204" pitchFamily="34" charset="0"/>
              </a:rPr>
              <a:t>Greenhalgh DG, </a:t>
            </a:r>
            <a:r>
              <a:rPr lang="en-US" sz="1400" kern="100" dirty="0" err="1">
                <a:effectLst/>
                <a:latin typeface="Cambria" panose="02040503050406030204" pitchFamily="18" charset="0"/>
                <a:ea typeface="Calibri" panose="020F0502020204030204" pitchFamily="34" charset="0"/>
              </a:rPr>
              <a:t>Saffle</a:t>
            </a:r>
            <a:r>
              <a:rPr lang="en-US" sz="1400" kern="100" dirty="0">
                <a:effectLst/>
                <a:latin typeface="Cambria" panose="02040503050406030204" pitchFamily="18" charset="0"/>
                <a:ea typeface="Calibri" panose="020F0502020204030204" pitchFamily="34" charset="0"/>
              </a:rPr>
              <a:t> JR, Holmes </a:t>
            </a:r>
            <a:r>
              <a:rPr lang="en-US" sz="1400" kern="100" dirty="0" err="1">
                <a:effectLst/>
                <a:latin typeface="Cambria" panose="02040503050406030204" pitchFamily="18" charset="0"/>
                <a:ea typeface="Calibri" panose="020F0502020204030204" pitchFamily="34" charset="0"/>
              </a:rPr>
              <a:t>JHt</a:t>
            </a:r>
            <a:r>
              <a:rPr lang="en-US" sz="1400" kern="100" dirty="0">
                <a:effectLst/>
                <a:latin typeface="Cambria" panose="02040503050406030204" pitchFamily="18" charset="0"/>
                <a:ea typeface="Calibri" panose="020F0502020204030204" pitchFamily="34" charset="0"/>
              </a:rPr>
              <a:t>, et al. American Burn Association consensus conference to define sepsis and infection in burns. </a:t>
            </a:r>
            <a:r>
              <a:rPr lang="en-US" sz="1400" i="1" kern="100" dirty="0">
                <a:effectLst/>
                <a:latin typeface="Cambria" panose="02040503050406030204" pitchFamily="18" charset="0"/>
                <a:ea typeface="Calibri" panose="020F0502020204030204" pitchFamily="34" charset="0"/>
              </a:rPr>
              <a:t>J Burn Care Res</a:t>
            </a:r>
            <a:r>
              <a:rPr lang="en-US" sz="1400" kern="100" dirty="0">
                <a:effectLst/>
                <a:latin typeface="Cambria" panose="02040503050406030204" pitchFamily="18" charset="0"/>
                <a:ea typeface="Calibri" panose="020F0502020204030204" pitchFamily="34" charset="0"/>
              </a:rPr>
              <a:t>. Nov-Dec 2007;28(6):776-90. doi:10.1097/BCR.0b013e3181599bc9</a:t>
            </a:r>
          </a:p>
          <a:p>
            <a:pPr marL="114300" marR="0" indent="-342900">
              <a:spcBef>
                <a:spcPts val="0"/>
              </a:spcBef>
              <a:spcAft>
                <a:spcPts val="0"/>
              </a:spcAft>
              <a:buFont typeface="+mj-lt"/>
              <a:buAutoNum type="arabicPeriod"/>
            </a:pPr>
            <a:r>
              <a:rPr lang="en-US" sz="1400" kern="100" dirty="0" err="1">
                <a:effectLst/>
                <a:latin typeface="Cambria" panose="02040503050406030204" pitchFamily="18" charset="0"/>
                <a:ea typeface="Calibri" panose="020F0502020204030204" pitchFamily="34" charset="0"/>
              </a:rPr>
              <a:t>Cartotto</a:t>
            </a:r>
            <a:r>
              <a:rPr lang="en-US" sz="1400" kern="100" dirty="0">
                <a:effectLst/>
                <a:latin typeface="Cambria" panose="02040503050406030204" pitchFamily="18" charset="0"/>
                <a:ea typeface="Calibri" panose="020F0502020204030204" pitchFamily="34" charset="0"/>
              </a:rPr>
              <a:t> R, Greenhalgh DG, </a:t>
            </a:r>
            <a:r>
              <a:rPr lang="en-US" sz="1400" kern="100" dirty="0" err="1">
                <a:effectLst/>
                <a:latin typeface="Cambria" panose="02040503050406030204" pitchFamily="18" charset="0"/>
                <a:ea typeface="Calibri" panose="020F0502020204030204" pitchFamily="34" charset="0"/>
              </a:rPr>
              <a:t>Cancio</a:t>
            </a:r>
            <a:r>
              <a:rPr lang="en-US" sz="1400" kern="100" dirty="0">
                <a:effectLst/>
                <a:latin typeface="Cambria" panose="02040503050406030204" pitchFamily="18" charset="0"/>
                <a:ea typeface="Calibri" panose="020F0502020204030204" pitchFamily="34" charset="0"/>
              </a:rPr>
              <a:t> C. Burn State of the Science: Fluid Resuscitation. </a:t>
            </a:r>
            <a:r>
              <a:rPr lang="en-US" sz="1400" i="1" kern="100" dirty="0">
                <a:effectLst/>
                <a:latin typeface="Cambria" panose="02040503050406030204" pitchFamily="18" charset="0"/>
                <a:ea typeface="Calibri" panose="020F0502020204030204" pitchFamily="34" charset="0"/>
              </a:rPr>
              <a:t>J Burn Care Res</a:t>
            </a:r>
            <a:r>
              <a:rPr lang="en-US" sz="1400" kern="100" dirty="0">
                <a:effectLst/>
                <a:latin typeface="Cambria" panose="02040503050406030204" pitchFamily="18" charset="0"/>
                <a:ea typeface="Calibri" panose="020F0502020204030204" pitchFamily="34" charset="0"/>
              </a:rPr>
              <a:t>. May/Jun 2017;38(3):e596-e604. doi:10.1097/BCR.0000000000000541</a:t>
            </a:r>
          </a:p>
          <a:p>
            <a:pPr marL="114300" marR="0" indent="-342900">
              <a:spcBef>
                <a:spcPts val="0"/>
              </a:spcBef>
              <a:spcAft>
                <a:spcPts val="0"/>
              </a:spcAft>
              <a:buFont typeface="+mj-lt"/>
              <a:buAutoNum type="arabicPeriod"/>
            </a:pPr>
            <a:r>
              <a:rPr lang="en-US" sz="1400" kern="100" dirty="0" err="1">
                <a:effectLst/>
                <a:latin typeface="Cambria" panose="02040503050406030204" pitchFamily="18" charset="0"/>
                <a:ea typeface="Calibri" panose="020F0502020204030204" pitchFamily="34" charset="0"/>
              </a:rPr>
              <a:t>Cartotto</a:t>
            </a:r>
            <a:r>
              <a:rPr lang="en-US" sz="1400" kern="100" dirty="0">
                <a:effectLst/>
                <a:latin typeface="Cambria" panose="02040503050406030204" pitchFamily="18" charset="0"/>
                <a:ea typeface="Calibri" panose="020F0502020204030204" pitchFamily="34" charset="0"/>
              </a:rPr>
              <a:t> R, Burmeister DM, </a:t>
            </a:r>
            <a:r>
              <a:rPr lang="en-US" sz="1400" kern="100" dirty="0" err="1">
                <a:effectLst/>
                <a:latin typeface="Cambria" panose="02040503050406030204" pitchFamily="18" charset="0"/>
                <a:ea typeface="Calibri" panose="020F0502020204030204" pitchFamily="34" charset="0"/>
              </a:rPr>
              <a:t>Kubasiak</a:t>
            </a:r>
            <a:r>
              <a:rPr lang="en-US" sz="1400" kern="100" dirty="0">
                <a:effectLst/>
                <a:latin typeface="Cambria" panose="02040503050406030204" pitchFamily="18" charset="0"/>
                <a:ea typeface="Calibri" panose="020F0502020204030204" pitchFamily="34" charset="0"/>
              </a:rPr>
              <a:t> JC. Burn Shock and Resuscitation: Review and State of the Science. </a:t>
            </a:r>
            <a:r>
              <a:rPr lang="en-US" sz="1400" i="1" kern="100" dirty="0">
                <a:effectLst/>
                <a:latin typeface="Cambria" panose="02040503050406030204" pitchFamily="18" charset="0"/>
                <a:ea typeface="Calibri" panose="020F0502020204030204" pitchFamily="34" charset="0"/>
              </a:rPr>
              <a:t>J Burn Care Res</a:t>
            </a:r>
            <a:r>
              <a:rPr lang="en-US" sz="1400" kern="100" dirty="0">
                <a:effectLst/>
                <a:latin typeface="Cambria" panose="02040503050406030204" pitchFamily="18" charset="0"/>
                <a:ea typeface="Calibri" panose="020F0502020204030204" pitchFamily="34" charset="0"/>
              </a:rPr>
              <a:t>. Feb 26 2022;doi:10.1093/</a:t>
            </a:r>
            <a:r>
              <a:rPr lang="en-US" sz="1400" kern="100" dirty="0" err="1">
                <a:effectLst/>
                <a:latin typeface="Cambria" panose="02040503050406030204" pitchFamily="18" charset="0"/>
                <a:ea typeface="Calibri" panose="020F0502020204030204" pitchFamily="34" charset="0"/>
              </a:rPr>
              <a:t>jbcr</a:t>
            </a:r>
            <a:r>
              <a:rPr lang="en-US" sz="1400" kern="100" dirty="0">
                <a:effectLst/>
                <a:latin typeface="Cambria" panose="02040503050406030204" pitchFamily="18" charset="0"/>
                <a:ea typeface="Calibri" panose="020F0502020204030204" pitchFamily="34" charset="0"/>
              </a:rPr>
              <a:t>/irac025</a:t>
            </a:r>
          </a:p>
          <a:p>
            <a:pPr marL="114300" marR="0" indent="-342900">
              <a:spcBef>
                <a:spcPts val="0"/>
              </a:spcBef>
              <a:spcAft>
                <a:spcPts val="0"/>
              </a:spcAft>
              <a:buFont typeface="+mj-lt"/>
              <a:buAutoNum type="arabicPeriod"/>
            </a:pPr>
            <a:r>
              <a:rPr lang="en-US" sz="1400" kern="100" dirty="0">
                <a:effectLst/>
                <a:latin typeface="Cambria" panose="02040503050406030204" pitchFamily="18" charset="0"/>
                <a:ea typeface="Calibri" panose="020F0502020204030204" pitchFamily="34" charset="0"/>
              </a:rPr>
              <a:t>Williams FN, </a:t>
            </a:r>
            <a:r>
              <a:rPr lang="en-US" sz="1400" kern="100" dirty="0" err="1">
                <a:effectLst/>
                <a:latin typeface="Cambria" panose="02040503050406030204" pitchFamily="18" charset="0"/>
                <a:ea typeface="Calibri" panose="020F0502020204030204" pitchFamily="34" charset="0"/>
              </a:rPr>
              <a:t>Jeschke</a:t>
            </a:r>
            <a:r>
              <a:rPr lang="en-US" sz="1400" kern="100" dirty="0">
                <a:effectLst/>
                <a:latin typeface="Cambria" panose="02040503050406030204" pitchFamily="18" charset="0"/>
                <a:ea typeface="Calibri" panose="020F0502020204030204" pitchFamily="34" charset="0"/>
              </a:rPr>
              <a:t> MG, </a:t>
            </a:r>
            <a:r>
              <a:rPr lang="en-US" sz="1400" kern="100" dirty="0" err="1">
                <a:effectLst/>
                <a:latin typeface="Cambria" panose="02040503050406030204" pitchFamily="18" charset="0"/>
                <a:ea typeface="Calibri" panose="020F0502020204030204" pitchFamily="34" charset="0"/>
              </a:rPr>
              <a:t>Chinkes</a:t>
            </a:r>
            <a:r>
              <a:rPr lang="en-US" sz="1400" kern="100" dirty="0">
                <a:effectLst/>
                <a:latin typeface="Cambria" panose="02040503050406030204" pitchFamily="18" charset="0"/>
                <a:ea typeface="Calibri" panose="020F0502020204030204" pitchFamily="34" charset="0"/>
              </a:rPr>
              <a:t> DL, Suman OE, </a:t>
            </a:r>
            <a:r>
              <a:rPr lang="en-US" sz="1400" kern="100" dirty="0" err="1">
                <a:effectLst/>
                <a:latin typeface="Cambria" panose="02040503050406030204" pitchFamily="18" charset="0"/>
                <a:ea typeface="Calibri" panose="020F0502020204030204" pitchFamily="34" charset="0"/>
              </a:rPr>
              <a:t>Branski</a:t>
            </a:r>
            <a:r>
              <a:rPr lang="en-US" sz="1400" kern="100" dirty="0">
                <a:effectLst/>
                <a:latin typeface="Cambria" panose="02040503050406030204" pitchFamily="18" charset="0"/>
                <a:ea typeface="Calibri" panose="020F0502020204030204" pitchFamily="34" charset="0"/>
              </a:rPr>
              <a:t> LK, Herndon DN. Modulation of the hypermetabolic response to trauma: temperature, nutrition, and drugs. </a:t>
            </a:r>
            <a:r>
              <a:rPr lang="en-US" sz="1400" i="1" kern="100" dirty="0">
                <a:effectLst/>
                <a:latin typeface="Cambria" panose="02040503050406030204" pitchFamily="18" charset="0"/>
                <a:ea typeface="Calibri" panose="020F0502020204030204" pitchFamily="34" charset="0"/>
              </a:rPr>
              <a:t>J Am Coll Surg</a:t>
            </a:r>
            <a:r>
              <a:rPr lang="en-US" sz="1400" kern="100" dirty="0">
                <a:effectLst/>
                <a:latin typeface="Cambria" panose="02040503050406030204" pitchFamily="18" charset="0"/>
                <a:ea typeface="Calibri" panose="020F0502020204030204" pitchFamily="34" charset="0"/>
              </a:rPr>
              <a:t>. Apr 2009;208(4):489-502. doi:10.1016/j.jamcollsurg.2009.01.022</a:t>
            </a:r>
          </a:p>
          <a:p>
            <a:pPr marL="114300" marR="0" indent="-342900">
              <a:spcBef>
                <a:spcPts val="0"/>
              </a:spcBef>
              <a:spcAft>
                <a:spcPts val="0"/>
              </a:spcAft>
              <a:buFont typeface="+mj-lt"/>
              <a:buAutoNum type="arabicPeriod"/>
            </a:pPr>
            <a:r>
              <a:rPr lang="en-US" sz="1400" dirty="0">
                <a:effectLst/>
                <a:latin typeface="Cambria" panose="02040503050406030204" pitchFamily="18" charset="0"/>
                <a:ea typeface="Calibri" panose="020F0502020204030204" pitchFamily="34" charset="0"/>
                <a:cs typeface="Mangal" panose="02040503050203030202" pitchFamily="18" charset="0"/>
              </a:rPr>
              <a:t>Eriksson E, Grossman P, </a:t>
            </a:r>
            <a:r>
              <a:rPr lang="en-US" sz="1400" dirty="0" err="1">
                <a:effectLst/>
                <a:latin typeface="Cambria" panose="02040503050406030204" pitchFamily="18" charset="0"/>
                <a:ea typeface="Calibri" panose="020F0502020204030204" pitchFamily="34" charset="0"/>
                <a:cs typeface="Mangal" panose="02040503050203030202" pitchFamily="18" charset="0"/>
              </a:rPr>
              <a:t>Pittinger</a:t>
            </a:r>
            <a:r>
              <a:rPr lang="en-US" sz="1400" dirty="0">
                <a:effectLst/>
                <a:latin typeface="Cambria" panose="02040503050406030204" pitchFamily="18" charset="0"/>
                <a:ea typeface="Calibri" panose="020F0502020204030204" pitchFamily="34" charset="0"/>
                <a:cs typeface="Mangal" panose="02040503050203030202" pitchFamily="18" charset="0"/>
              </a:rPr>
              <a:t> T, Ellis C, </a:t>
            </a:r>
            <a:r>
              <a:rPr lang="en-US" sz="1400" dirty="0" err="1">
                <a:effectLst/>
                <a:latin typeface="Cambria" panose="02040503050406030204" pitchFamily="18" charset="0"/>
                <a:ea typeface="Calibri" panose="020F0502020204030204" pitchFamily="34" charset="0"/>
                <a:cs typeface="Mangal" panose="02040503050203030202" pitchFamily="18" charset="0"/>
              </a:rPr>
              <a:t>Gillenwater</a:t>
            </a:r>
            <a:r>
              <a:rPr lang="en-US" sz="1400" dirty="0">
                <a:effectLst/>
                <a:latin typeface="Cambria" panose="02040503050406030204" pitchFamily="18" charset="0"/>
                <a:ea typeface="Calibri" panose="020F0502020204030204" pitchFamily="34" charset="0"/>
                <a:cs typeface="Mangal" panose="02040503050203030202" pitchFamily="18" charset="0"/>
              </a:rPr>
              <a:t> J, Short T. Consensus on the Benefits of the </a:t>
            </a:r>
            <a:r>
              <a:rPr lang="en-US" sz="1400" dirty="0" err="1">
                <a:effectLst/>
                <a:latin typeface="Cambria" panose="02040503050406030204" pitchFamily="18" charset="0"/>
                <a:ea typeface="Calibri" panose="020F0502020204030204" pitchFamily="34" charset="0"/>
                <a:cs typeface="Mangal" panose="02040503050203030202" pitchFamily="18" charset="0"/>
              </a:rPr>
              <a:t>Exsurco</a:t>
            </a:r>
            <a:r>
              <a:rPr lang="en-US" sz="1400" dirty="0">
                <a:effectLst/>
                <a:latin typeface="Cambria" panose="02040503050406030204" pitchFamily="18" charset="0"/>
                <a:ea typeface="Calibri" panose="020F0502020204030204" pitchFamily="34" charset="0"/>
                <a:cs typeface="Mangal" panose="02040503050203030202" pitchFamily="18" charset="0"/>
              </a:rPr>
              <a:t> Medical </a:t>
            </a:r>
            <a:r>
              <a:rPr lang="en-US" sz="1400" dirty="0" err="1">
                <a:effectLst/>
                <a:latin typeface="Cambria" panose="02040503050406030204" pitchFamily="18" charset="0"/>
                <a:ea typeface="Calibri" panose="020F0502020204030204" pitchFamily="34" charset="0"/>
                <a:cs typeface="Mangal" panose="02040503050203030202" pitchFamily="18" charset="0"/>
              </a:rPr>
              <a:t>Amalgatome</a:t>
            </a:r>
            <a:r>
              <a:rPr lang="en-US" sz="1400" dirty="0">
                <a:effectLst/>
                <a:latin typeface="Cambria" panose="02040503050406030204" pitchFamily="18" charset="0"/>
                <a:ea typeface="Calibri" panose="020F0502020204030204" pitchFamily="34" charset="0"/>
                <a:cs typeface="Mangal" panose="02040503050203030202" pitchFamily="18" charset="0"/>
              </a:rPr>
              <a:t> SD in the Treatment of Burns and Other Wounds. </a:t>
            </a:r>
            <a:r>
              <a:rPr lang="en-US" sz="1400" i="1" dirty="0" err="1">
                <a:effectLst/>
                <a:latin typeface="Cambria" panose="02040503050406030204" pitchFamily="18" charset="0"/>
                <a:ea typeface="Calibri" panose="020F0502020204030204" pitchFamily="34" charset="0"/>
                <a:cs typeface="Mangal" panose="02040503050203030202" pitchFamily="18" charset="0"/>
              </a:rPr>
              <a:t>Eplasty</a:t>
            </a:r>
            <a:r>
              <a:rPr lang="en-US" sz="1400" dirty="0">
                <a:effectLst/>
                <a:latin typeface="Cambria" panose="02040503050406030204" pitchFamily="18" charset="0"/>
                <a:ea typeface="Calibri" panose="020F0502020204030204" pitchFamily="34" charset="0"/>
                <a:cs typeface="Mangal" panose="02040503050203030202" pitchFamily="18" charset="0"/>
              </a:rPr>
              <a:t>. 2019;19:pb5. </a:t>
            </a:r>
            <a:endParaRPr lang="en-US" sz="1200" dirty="0">
              <a:latin typeface="Cambria" panose="02040503050406030204" pitchFamily="18" charset="0"/>
            </a:endParaRPr>
          </a:p>
        </p:txBody>
      </p:sp>
    </p:spTree>
    <p:extLst>
      <p:ext uri="{BB962C8B-B14F-4D97-AF65-F5344CB8AC3E}">
        <p14:creationId xmlns:p14="http://schemas.microsoft.com/office/powerpoint/2010/main" val="681753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E98213-8FE0-AA12-8E9F-38A64FB38466}"/>
              </a:ext>
            </a:extLst>
          </p:cNvPr>
          <p:cNvSpPr txBox="1"/>
          <p:nvPr/>
        </p:nvSpPr>
        <p:spPr>
          <a:xfrm>
            <a:off x="3186545" y="1620982"/>
            <a:ext cx="5818909" cy="769441"/>
          </a:xfrm>
          <a:prstGeom prst="rect">
            <a:avLst/>
          </a:prstGeom>
          <a:noFill/>
        </p:spPr>
        <p:txBody>
          <a:bodyPr wrap="square" rtlCol="0">
            <a:spAutoFit/>
          </a:bodyPr>
          <a:lstStyle/>
          <a:p>
            <a:pPr algn="ctr"/>
            <a:r>
              <a:rPr lang="en-US" sz="4400" dirty="0">
                <a:solidFill>
                  <a:srgbClr val="FF0000"/>
                </a:solidFill>
                <a:latin typeface="Cambria" panose="02040503050406030204" pitchFamily="18" charset="0"/>
              </a:rPr>
              <a:t>Thank You</a:t>
            </a:r>
          </a:p>
        </p:txBody>
      </p:sp>
    </p:spTree>
    <p:extLst>
      <p:ext uri="{BB962C8B-B14F-4D97-AF65-F5344CB8AC3E}">
        <p14:creationId xmlns:p14="http://schemas.microsoft.com/office/powerpoint/2010/main" val="3756279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A0B9E-20DC-AB28-DC28-D1835629CC32}"/>
              </a:ext>
            </a:extLst>
          </p:cNvPr>
          <p:cNvSpPr>
            <a:spLocks noGrp="1"/>
          </p:cNvSpPr>
          <p:nvPr>
            <p:ph type="title"/>
          </p:nvPr>
        </p:nvSpPr>
        <p:spPr>
          <a:xfrm>
            <a:off x="838200" y="335927"/>
            <a:ext cx="10515600" cy="1121440"/>
          </a:xfrm>
        </p:spPr>
        <p:txBody>
          <a:bodyPr>
            <a:normAutofit/>
          </a:bodyPr>
          <a:lstStyle/>
          <a:p>
            <a:r>
              <a:rPr lang="en-US" sz="3800" dirty="0">
                <a:solidFill>
                  <a:srgbClr val="FF0000"/>
                </a:solidFill>
                <a:latin typeface="Cambria" panose="02040503050406030204" pitchFamily="18" charset="0"/>
              </a:rPr>
              <a:t>Disclosures</a:t>
            </a:r>
          </a:p>
        </p:txBody>
      </p:sp>
      <p:sp>
        <p:nvSpPr>
          <p:cNvPr id="3" name="Content Placeholder 2">
            <a:extLst>
              <a:ext uri="{FF2B5EF4-FFF2-40B4-BE49-F238E27FC236}">
                <a16:creationId xmlns:a16="http://schemas.microsoft.com/office/drawing/2014/main" id="{6D97DF91-FB8B-55DD-711D-BEDC940D7D28}"/>
              </a:ext>
            </a:extLst>
          </p:cNvPr>
          <p:cNvSpPr>
            <a:spLocks noGrp="1"/>
          </p:cNvSpPr>
          <p:nvPr>
            <p:ph idx="1"/>
          </p:nvPr>
        </p:nvSpPr>
        <p:spPr>
          <a:xfrm>
            <a:off x="838200" y="1503197"/>
            <a:ext cx="10515600" cy="3851606"/>
          </a:xfrm>
        </p:spPr>
        <p:txBody>
          <a:bodyPr/>
          <a:lstStyle/>
          <a:p>
            <a:r>
              <a:rPr lang="en-US" sz="2400" dirty="0">
                <a:latin typeface="Cambria" panose="02040503050406030204" pitchFamily="18" charset="0"/>
              </a:rPr>
              <a:t>John Griswold, MD</a:t>
            </a:r>
          </a:p>
          <a:p>
            <a:pPr lvl="1"/>
            <a:r>
              <a:rPr lang="en-US" sz="2000" dirty="0">
                <a:latin typeface="Cambria" panose="02040503050406030204" pitchFamily="18" charset="0"/>
              </a:rPr>
              <a:t>Medline: consultant on wound dressing applicable to burns</a:t>
            </a:r>
          </a:p>
          <a:p>
            <a:pPr lvl="1"/>
            <a:r>
              <a:rPr lang="en-US" sz="2000" dirty="0" err="1">
                <a:latin typeface="Cambria" panose="02040503050406030204" pitchFamily="18" charset="0"/>
              </a:rPr>
              <a:t>Exsurco</a:t>
            </a:r>
            <a:r>
              <a:rPr lang="en-US" sz="2000" dirty="0">
                <a:latin typeface="Cambria" panose="02040503050406030204" pitchFamily="18" charset="0"/>
              </a:rPr>
              <a:t> Medical: advisory board of donor harvesting equipment</a:t>
            </a:r>
          </a:p>
          <a:p>
            <a:r>
              <a:rPr lang="en-US" sz="2400" dirty="0">
                <a:latin typeface="Cambria" panose="02040503050406030204" pitchFamily="18" charset="0"/>
              </a:rPr>
              <a:t>Alan Pang, MD</a:t>
            </a:r>
          </a:p>
          <a:p>
            <a:pPr lvl="1"/>
            <a:r>
              <a:rPr lang="en-US" sz="2000" dirty="0" err="1">
                <a:latin typeface="Cambria" panose="02040503050406030204" pitchFamily="18" charset="0"/>
              </a:rPr>
              <a:t>Exsurco</a:t>
            </a:r>
            <a:r>
              <a:rPr lang="en-US" sz="2000" dirty="0">
                <a:latin typeface="Cambria" panose="02040503050406030204" pitchFamily="18" charset="0"/>
              </a:rPr>
              <a:t> Medical: consultant on donor harvesting equipment</a:t>
            </a:r>
          </a:p>
          <a:p>
            <a:r>
              <a:rPr lang="en-US" sz="2400" dirty="0">
                <a:latin typeface="Cambria" panose="02040503050406030204" pitchFamily="18" charset="0"/>
              </a:rPr>
              <a:t>Debra Kurtz BS BA MBA</a:t>
            </a:r>
          </a:p>
          <a:p>
            <a:pPr lvl="1"/>
            <a:r>
              <a:rPr lang="en-US" sz="2000" dirty="0" err="1">
                <a:latin typeface="Cambria" panose="02040503050406030204" pitchFamily="18" charset="0"/>
              </a:rPr>
              <a:t>Exsurco</a:t>
            </a:r>
            <a:r>
              <a:rPr lang="en-US" sz="2000" dirty="0">
                <a:latin typeface="Cambria" panose="02040503050406030204" pitchFamily="18" charset="0"/>
              </a:rPr>
              <a:t> Medical: consultant</a:t>
            </a:r>
          </a:p>
          <a:p>
            <a:r>
              <a:rPr lang="en-US" sz="2400" dirty="0">
                <a:latin typeface="Cambria" panose="02040503050406030204" pitchFamily="18" charset="0"/>
              </a:rPr>
              <a:t>This research did not receive any specific grant from funding agencies in the public, commercial, or not-for-profit sectors.</a:t>
            </a:r>
          </a:p>
        </p:txBody>
      </p:sp>
    </p:spTree>
    <p:extLst>
      <p:ext uri="{BB962C8B-B14F-4D97-AF65-F5344CB8AC3E}">
        <p14:creationId xmlns:p14="http://schemas.microsoft.com/office/powerpoint/2010/main" val="2563278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2B1F7-DACE-A596-EC87-0BEE41A7782E}"/>
              </a:ext>
            </a:extLst>
          </p:cNvPr>
          <p:cNvSpPr>
            <a:spLocks noGrp="1"/>
          </p:cNvSpPr>
          <p:nvPr>
            <p:ph type="title"/>
          </p:nvPr>
        </p:nvSpPr>
        <p:spPr>
          <a:xfrm>
            <a:off x="838200" y="336458"/>
            <a:ext cx="10515600" cy="1121440"/>
          </a:xfrm>
        </p:spPr>
        <p:txBody>
          <a:bodyPr>
            <a:normAutofit/>
          </a:bodyPr>
          <a:lstStyle/>
          <a:p>
            <a:r>
              <a:rPr lang="en-US" sz="3800" dirty="0">
                <a:solidFill>
                  <a:srgbClr val="FF0000"/>
                </a:solidFill>
                <a:latin typeface="Cambria" panose="02040503050406030204" pitchFamily="18" charset="0"/>
              </a:rPr>
              <a:t>Introduction</a:t>
            </a:r>
          </a:p>
        </p:txBody>
      </p:sp>
      <p:sp>
        <p:nvSpPr>
          <p:cNvPr id="3" name="Content Placeholder 2">
            <a:extLst>
              <a:ext uri="{FF2B5EF4-FFF2-40B4-BE49-F238E27FC236}">
                <a16:creationId xmlns:a16="http://schemas.microsoft.com/office/drawing/2014/main" id="{05AF55E9-4609-59DD-129B-AE550A77F97D}"/>
              </a:ext>
            </a:extLst>
          </p:cNvPr>
          <p:cNvSpPr>
            <a:spLocks noGrp="1"/>
          </p:cNvSpPr>
          <p:nvPr>
            <p:ph idx="1"/>
          </p:nvPr>
        </p:nvSpPr>
        <p:spPr>
          <a:xfrm>
            <a:off x="838200" y="1457898"/>
            <a:ext cx="10515600" cy="4228523"/>
          </a:xfrm>
        </p:spPr>
        <p:txBody>
          <a:bodyPr/>
          <a:lstStyle/>
          <a:p>
            <a:r>
              <a:rPr lang="en-US" sz="2400" dirty="0">
                <a:latin typeface="Cambria" panose="02040503050406030204" pitchFamily="18" charset="0"/>
              </a:rPr>
              <a:t>Burn injuries rank fourth among common trauma injuries globally.</a:t>
            </a:r>
          </a:p>
          <a:p>
            <a:r>
              <a:rPr lang="en-US" sz="2400" dirty="0">
                <a:latin typeface="Cambria" panose="02040503050406030204" pitchFamily="18" charset="0"/>
              </a:rPr>
              <a:t>Approximately 500,000 burn injuries are reported annually; around 40,000 require hospitalization in 128 burn facilities in the U.S.</a:t>
            </a:r>
          </a:p>
          <a:p>
            <a:r>
              <a:rPr lang="en-US" sz="2400" dirty="0">
                <a:latin typeface="Cambria" panose="02040503050406030204" pitchFamily="18" charset="0"/>
              </a:rPr>
              <a:t>Priority in burn trauma: ABCs of trauma – Airway, Breathing, and Circulation</a:t>
            </a:r>
          </a:p>
          <a:p>
            <a:pPr lvl="1"/>
            <a:r>
              <a:rPr lang="en-US" sz="2000" dirty="0">
                <a:latin typeface="Cambria" panose="02040503050406030204" pitchFamily="18" charset="0"/>
              </a:rPr>
              <a:t>Major burns may necessitate endotracheal tubes</a:t>
            </a:r>
          </a:p>
          <a:p>
            <a:pPr lvl="1"/>
            <a:r>
              <a:rPr lang="en-US" sz="2000" dirty="0">
                <a:latin typeface="Cambria" panose="02040503050406030204" pitchFamily="18" charset="0"/>
              </a:rPr>
              <a:t>Concerns: smoke inhalation, carbon monoxide poisoning, compartment syndrome</a:t>
            </a:r>
          </a:p>
          <a:p>
            <a:r>
              <a:rPr lang="en-US" sz="2400" dirty="0">
                <a:latin typeface="Cambria" panose="02040503050406030204" pitchFamily="18" charset="0"/>
              </a:rPr>
              <a:t>Post-evaluation tasks: wound closure, metabolic response management, and treating infections/organ dysfunction</a:t>
            </a:r>
          </a:p>
          <a:p>
            <a:r>
              <a:rPr lang="en-US" sz="2400" dirty="0">
                <a:latin typeface="Cambria" panose="02040503050406030204" pitchFamily="18" charset="0"/>
              </a:rPr>
              <a:t>We use a novel rotary dermatome for skin excision and donor harvest – an alternative to traditional reciprocating dermatomes</a:t>
            </a:r>
          </a:p>
        </p:txBody>
      </p:sp>
    </p:spTree>
    <p:extLst>
      <p:ext uri="{BB962C8B-B14F-4D97-AF65-F5344CB8AC3E}">
        <p14:creationId xmlns:p14="http://schemas.microsoft.com/office/powerpoint/2010/main" val="2375799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05A6A-FAA2-2BEA-06B5-E56FE40853E1}"/>
              </a:ext>
            </a:extLst>
          </p:cNvPr>
          <p:cNvSpPr>
            <a:spLocks noGrp="1"/>
          </p:cNvSpPr>
          <p:nvPr>
            <p:ph type="title"/>
          </p:nvPr>
        </p:nvSpPr>
        <p:spPr>
          <a:xfrm>
            <a:off x="838200" y="294352"/>
            <a:ext cx="10515600" cy="1121440"/>
          </a:xfrm>
        </p:spPr>
        <p:txBody>
          <a:bodyPr>
            <a:normAutofit/>
          </a:bodyPr>
          <a:lstStyle/>
          <a:p>
            <a:r>
              <a:rPr lang="en-US" sz="3800" dirty="0">
                <a:solidFill>
                  <a:srgbClr val="FF0000"/>
                </a:solidFill>
                <a:latin typeface="Cambria" panose="02040503050406030204" pitchFamily="18" charset="0"/>
              </a:rPr>
              <a:t>Methods</a:t>
            </a:r>
          </a:p>
        </p:txBody>
      </p:sp>
      <p:sp>
        <p:nvSpPr>
          <p:cNvPr id="3" name="Content Placeholder 2">
            <a:extLst>
              <a:ext uri="{FF2B5EF4-FFF2-40B4-BE49-F238E27FC236}">
                <a16:creationId xmlns:a16="http://schemas.microsoft.com/office/drawing/2014/main" id="{1A745C7D-6560-B420-96C9-B52309AF008F}"/>
              </a:ext>
            </a:extLst>
          </p:cNvPr>
          <p:cNvSpPr>
            <a:spLocks noGrp="1"/>
          </p:cNvSpPr>
          <p:nvPr>
            <p:ph idx="1"/>
          </p:nvPr>
        </p:nvSpPr>
        <p:spPr>
          <a:xfrm>
            <a:off x="838200" y="1503197"/>
            <a:ext cx="6440905" cy="3851606"/>
          </a:xfrm>
        </p:spPr>
        <p:txBody>
          <a:bodyPr/>
          <a:lstStyle/>
          <a:p>
            <a:r>
              <a:rPr lang="en-US" sz="2400" dirty="0">
                <a:latin typeface="Cambria" panose="02040503050406030204" pitchFamily="18" charset="0"/>
              </a:rPr>
              <a:t>Study conducted at Timothy J. </a:t>
            </a:r>
            <a:r>
              <a:rPr lang="en-US" sz="2400" dirty="0" err="1">
                <a:latin typeface="Cambria" panose="02040503050406030204" pitchFamily="18" charset="0"/>
              </a:rPr>
              <a:t>Harnar</a:t>
            </a:r>
            <a:r>
              <a:rPr lang="en-US" sz="2400" dirty="0">
                <a:latin typeface="Cambria" panose="02040503050406030204" pitchFamily="18" charset="0"/>
              </a:rPr>
              <a:t> Regional Burn Center, TTUHSC, Lubbock, Texas – a rural regional burn center covering west Texas and New Mexico</a:t>
            </a:r>
          </a:p>
          <a:p>
            <a:r>
              <a:rPr lang="en-US" sz="2400" dirty="0">
                <a:latin typeface="Cambria" panose="02040503050406030204" pitchFamily="18" charset="0"/>
              </a:rPr>
              <a:t>Retrospective analysis of 257 burn cases from 2017-2022; transition from standard reciprocating dermatome to rotating dermatome in August 2021</a:t>
            </a:r>
          </a:p>
          <a:p>
            <a:r>
              <a:rPr lang="en-US" sz="2400" dirty="0">
                <a:latin typeface="Cambria" panose="02040503050406030204" pitchFamily="18" charset="0"/>
              </a:rPr>
              <a:t>Data breakdown: 88 cases using dermatome, 169 with the novel rotary dermatome ; analyzed using SPSS Software Platform</a:t>
            </a:r>
          </a:p>
        </p:txBody>
      </p:sp>
      <p:pic>
        <p:nvPicPr>
          <p:cNvPr id="7" name="Picture 6" descr="A close-up of a metal wheel&#10;&#10;Description automatically generated">
            <a:extLst>
              <a:ext uri="{FF2B5EF4-FFF2-40B4-BE49-F238E27FC236}">
                <a16:creationId xmlns:a16="http://schemas.microsoft.com/office/drawing/2014/main" id="{3412976C-9EE4-C060-97DD-CC2FCCC96300}"/>
              </a:ext>
            </a:extLst>
          </p:cNvPr>
          <p:cNvPicPr>
            <a:picLocks noChangeAspect="1"/>
          </p:cNvPicPr>
          <p:nvPr/>
        </p:nvPicPr>
        <p:blipFill>
          <a:blip r:embed="rId3"/>
          <a:stretch>
            <a:fillRect/>
          </a:stretch>
        </p:blipFill>
        <p:spPr>
          <a:xfrm>
            <a:off x="7279104" y="683313"/>
            <a:ext cx="4343401" cy="2716462"/>
          </a:xfrm>
          <a:prstGeom prst="rect">
            <a:avLst/>
          </a:prstGeom>
        </p:spPr>
      </p:pic>
      <p:pic>
        <p:nvPicPr>
          <p:cNvPr id="9" name="Picture 8" descr="A close-up of a machine&#10;&#10;Description automatically generated">
            <a:extLst>
              <a:ext uri="{FF2B5EF4-FFF2-40B4-BE49-F238E27FC236}">
                <a16:creationId xmlns:a16="http://schemas.microsoft.com/office/drawing/2014/main" id="{5A8AB9B7-DB8A-F0FB-FC04-9F1FC769A9DE}"/>
              </a:ext>
            </a:extLst>
          </p:cNvPr>
          <p:cNvPicPr>
            <a:picLocks noChangeAspect="1"/>
          </p:cNvPicPr>
          <p:nvPr/>
        </p:nvPicPr>
        <p:blipFill>
          <a:blip r:embed="rId4"/>
          <a:stretch>
            <a:fillRect/>
          </a:stretch>
        </p:blipFill>
        <p:spPr>
          <a:xfrm>
            <a:off x="6759742" y="3111982"/>
            <a:ext cx="4594058" cy="3062705"/>
          </a:xfrm>
          <a:prstGeom prst="rect">
            <a:avLst/>
          </a:prstGeom>
        </p:spPr>
      </p:pic>
      <p:sp>
        <p:nvSpPr>
          <p:cNvPr id="12" name="TextBox 11">
            <a:extLst>
              <a:ext uri="{FF2B5EF4-FFF2-40B4-BE49-F238E27FC236}">
                <a16:creationId xmlns:a16="http://schemas.microsoft.com/office/drawing/2014/main" id="{3F8E5618-8B58-12CA-6EDB-7EDE4CD6EFE5}"/>
              </a:ext>
            </a:extLst>
          </p:cNvPr>
          <p:cNvSpPr txBox="1"/>
          <p:nvPr/>
        </p:nvSpPr>
        <p:spPr>
          <a:xfrm>
            <a:off x="10034337" y="5223998"/>
            <a:ext cx="1588169" cy="253916"/>
          </a:xfrm>
          <a:prstGeom prst="rect">
            <a:avLst/>
          </a:prstGeom>
          <a:noFill/>
        </p:spPr>
        <p:txBody>
          <a:bodyPr wrap="square" rtlCol="0">
            <a:spAutoFit/>
          </a:bodyPr>
          <a:lstStyle/>
          <a:p>
            <a:r>
              <a:rPr lang="en-US" sz="1050" dirty="0">
                <a:latin typeface="Cambria" panose="02040503050406030204" pitchFamily="18" charset="0"/>
              </a:rPr>
              <a:t>Source: </a:t>
            </a:r>
            <a:r>
              <a:rPr lang="en-US" sz="1050" dirty="0" err="1">
                <a:latin typeface="Cambria" panose="02040503050406030204" pitchFamily="18" charset="0"/>
              </a:rPr>
              <a:t>Exsurco</a:t>
            </a:r>
            <a:r>
              <a:rPr lang="en-US" sz="1050" dirty="0">
                <a:latin typeface="Cambria" panose="02040503050406030204" pitchFamily="18" charset="0"/>
              </a:rPr>
              <a:t> Medical</a:t>
            </a:r>
          </a:p>
        </p:txBody>
      </p:sp>
    </p:spTree>
    <p:extLst>
      <p:ext uri="{BB962C8B-B14F-4D97-AF65-F5344CB8AC3E}">
        <p14:creationId xmlns:p14="http://schemas.microsoft.com/office/powerpoint/2010/main" val="1934863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AAA1C-AEA8-C51F-D74C-731AC386795C}"/>
              </a:ext>
            </a:extLst>
          </p:cNvPr>
          <p:cNvSpPr>
            <a:spLocks noGrp="1"/>
          </p:cNvSpPr>
          <p:nvPr>
            <p:ph type="title"/>
          </p:nvPr>
        </p:nvSpPr>
        <p:spPr>
          <a:xfrm>
            <a:off x="838201" y="231454"/>
            <a:ext cx="10515600" cy="1121440"/>
          </a:xfrm>
        </p:spPr>
        <p:txBody>
          <a:bodyPr>
            <a:normAutofit/>
          </a:bodyPr>
          <a:lstStyle/>
          <a:p>
            <a:r>
              <a:rPr lang="en-US" sz="3800" dirty="0">
                <a:solidFill>
                  <a:srgbClr val="FF0000"/>
                </a:solidFill>
                <a:latin typeface="Cambria" panose="02040503050406030204" pitchFamily="18" charset="0"/>
              </a:rPr>
              <a:t>Table 1: Patient Data by Device</a:t>
            </a:r>
          </a:p>
        </p:txBody>
      </p:sp>
      <p:graphicFrame>
        <p:nvGraphicFramePr>
          <p:cNvPr id="6" name="Table 5">
            <a:extLst>
              <a:ext uri="{FF2B5EF4-FFF2-40B4-BE49-F238E27FC236}">
                <a16:creationId xmlns:a16="http://schemas.microsoft.com/office/drawing/2014/main" id="{606C450C-4BA0-3855-6AFF-355E2502B38F}"/>
              </a:ext>
            </a:extLst>
          </p:cNvPr>
          <p:cNvGraphicFramePr>
            <a:graphicFrameLocks noGrp="1"/>
          </p:cNvGraphicFramePr>
          <p:nvPr>
            <p:extLst>
              <p:ext uri="{D42A27DB-BD31-4B8C-83A1-F6EECF244321}">
                <p14:modId xmlns:p14="http://schemas.microsoft.com/office/powerpoint/2010/main" val="3838181136"/>
              </p:ext>
            </p:extLst>
          </p:nvPr>
        </p:nvGraphicFramePr>
        <p:xfrm>
          <a:off x="838199" y="1320299"/>
          <a:ext cx="10515602" cy="4454856"/>
        </p:xfrm>
        <a:graphic>
          <a:graphicData uri="http://schemas.openxmlformats.org/drawingml/2006/table">
            <a:tbl>
              <a:tblPr firstRow="1" firstCol="1" bandRow="1">
                <a:tableStyleId>{F5AB1C69-6EDB-4FF4-983F-18BD219EF322}</a:tableStyleId>
              </a:tblPr>
              <a:tblGrid>
                <a:gridCol w="1899440">
                  <a:extLst>
                    <a:ext uri="{9D8B030D-6E8A-4147-A177-3AD203B41FA5}">
                      <a16:colId xmlns:a16="http://schemas.microsoft.com/office/drawing/2014/main" val="1248594185"/>
                    </a:ext>
                  </a:extLst>
                </a:gridCol>
                <a:gridCol w="1899440">
                  <a:extLst>
                    <a:ext uri="{9D8B030D-6E8A-4147-A177-3AD203B41FA5}">
                      <a16:colId xmlns:a16="http://schemas.microsoft.com/office/drawing/2014/main" val="1922123149"/>
                    </a:ext>
                  </a:extLst>
                </a:gridCol>
                <a:gridCol w="1023348">
                  <a:extLst>
                    <a:ext uri="{9D8B030D-6E8A-4147-A177-3AD203B41FA5}">
                      <a16:colId xmlns:a16="http://schemas.microsoft.com/office/drawing/2014/main" val="1010416301"/>
                    </a:ext>
                  </a:extLst>
                </a:gridCol>
                <a:gridCol w="1023348">
                  <a:extLst>
                    <a:ext uri="{9D8B030D-6E8A-4147-A177-3AD203B41FA5}">
                      <a16:colId xmlns:a16="http://schemas.microsoft.com/office/drawing/2014/main" val="2023342067"/>
                    </a:ext>
                  </a:extLst>
                </a:gridCol>
                <a:gridCol w="1225047">
                  <a:extLst>
                    <a:ext uri="{9D8B030D-6E8A-4147-A177-3AD203B41FA5}">
                      <a16:colId xmlns:a16="http://schemas.microsoft.com/office/drawing/2014/main" val="3690528186"/>
                    </a:ext>
                  </a:extLst>
                </a:gridCol>
                <a:gridCol w="1225047">
                  <a:extLst>
                    <a:ext uri="{9D8B030D-6E8A-4147-A177-3AD203B41FA5}">
                      <a16:colId xmlns:a16="http://schemas.microsoft.com/office/drawing/2014/main" val="873387494"/>
                    </a:ext>
                  </a:extLst>
                </a:gridCol>
                <a:gridCol w="1196584">
                  <a:extLst>
                    <a:ext uri="{9D8B030D-6E8A-4147-A177-3AD203B41FA5}">
                      <a16:colId xmlns:a16="http://schemas.microsoft.com/office/drawing/2014/main" val="4007797619"/>
                    </a:ext>
                  </a:extLst>
                </a:gridCol>
                <a:gridCol w="1023348">
                  <a:extLst>
                    <a:ext uri="{9D8B030D-6E8A-4147-A177-3AD203B41FA5}">
                      <a16:colId xmlns:a16="http://schemas.microsoft.com/office/drawing/2014/main" val="2434168550"/>
                    </a:ext>
                  </a:extLst>
                </a:gridCol>
              </a:tblGrid>
              <a:tr h="301243">
                <a:tc gridSpan="2">
                  <a:txBody>
                    <a:bodyPr/>
                    <a:lstStyle/>
                    <a:p>
                      <a:pPr marL="0" marR="0" algn="ctr">
                        <a:lnSpc>
                          <a:spcPct val="107000"/>
                        </a:lnSpc>
                        <a:spcBef>
                          <a:spcPts val="0"/>
                        </a:spcBef>
                        <a:spcAft>
                          <a:spcPts val="0"/>
                        </a:spcAft>
                      </a:pPr>
                      <a:r>
                        <a:rPr lang="en-US" sz="1200" kern="0" dirty="0">
                          <a:effectLst/>
                          <a:latin typeface="Cambria" panose="02040503050406030204" pitchFamily="18" charset="0"/>
                        </a:rPr>
                        <a:t>Device </a:t>
                      </a:r>
                      <a:r>
                        <a:rPr lang="en-US" sz="1400" kern="0" dirty="0">
                          <a:effectLst/>
                          <a:latin typeface="Cambria" panose="02040503050406030204" pitchFamily="18" charset="0"/>
                        </a:rPr>
                        <a:t>Used</a:t>
                      </a:r>
                      <a:endParaRPr lang="en-US" sz="1400" kern="100" dirty="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b"/>
                </a:tc>
                <a:tc hMerge="1">
                  <a:txBody>
                    <a:bodyPr/>
                    <a:lstStyle/>
                    <a:p>
                      <a:endParaRPr lang="en-US"/>
                    </a:p>
                  </a:txBody>
                  <a:tcPr/>
                </a:tc>
                <a:tc>
                  <a:txBody>
                    <a:bodyPr/>
                    <a:lstStyle/>
                    <a:p>
                      <a:pPr marL="0" marR="0" algn="ctr">
                        <a:lnSpc>
                          <a:spcPct val="107000"/>
                        </a:lnSpc>
                        <a:spcBef>
                          <a:spcPts val="0"/>
                        </a:spcBef>
                        <a:spcAft>
                          <a:spcPts val="0"/>
                        </a:spcAft>
                      </a:pPr>
                      <a:r>
                        <a:rPr lang="en-US" sz="1200" kern="0" dirty="0">
                          <a:effectLst/>
                          <a:latin typeface="Cambria" panose="02040503050406030204" pitchFamily="18" charset="0"/>
                        </a:rPr>
                        <a:t>Pt. Age</a:t>
                      </a:r>
                      <a:endParaRPr lang="en-US" sz="1400" kern="100" dirty="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b"/>
                </a:tc>
                <a:tc>
                  <a:txBody>
                    <a:bodyPr/>
                    <a:lstStyle/>
                    <a:p>
                      <a:pPr marL="0" marR="0" algn="ctr">
                        <a:lnSpc>
                          <a:spcPct val="107000"/>
                        </a:lnSpc>
                        <a:spcBef>
                          <a:spcPts val="0"/>
                        </a:spcBef>
                        <a:spcAft>
                          <a:spcPts val="0"/>
                        </a:spcAft>
                      </a:pPr>
                      <a:r>
                        <a:rPr lang="en-US" sz="1200" kern="0" dirty="0">
                          <a:effectLst/>
                          <a:latin typeface="Cambria" panose="02040503050406030204" pitchFamily="18" charset="0"/>
                        </a:rPr>
                        <a:t>TBSA</a:t>
                      </a:r>
                      <a:endParaRPr lang="en-US" sz="1400" kern="100" dirty="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b"/>
                </a:tc>
                <a:tc>
                  <a:txBody>
                    <a:bodyPr/>
                    <a:lstStyle/>
                    <a:p>
                      <a:pPr marL="0" marR="0" algn="ctr">
                        <a:lnSpc>
                          <a:spcPct val="107000"/>
                        </a:lnSpc>
                        <a:spcBef>
                          <a:spcPts val="0"/>
                        </a:spcBef>
                        <a:spcAft>
                          <a:spcPts val="0"/>
                        </a:spcAft>
                      </a:pPr>
                      <a:r>
                        <a:rPr lang="en-US" sz="1200" kern="0" dirty="0">
                          <a:effectLst/>
                          <a:latin typeface="Cambria" panose="02040503050406030204" pitchFamily="18" charset="0"/>
                        </a:rPr>
                        <a:t>LOS</a:t>
                      </a:r>
                      <a:endParaRPr lang="en-US" sz="1400" kern="100" dirty="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b"/>
                </a:tc>
                <a:tc>
                  <a:txBody>
                    <a:bodyPr/>
                    <a:lstStyle/>
                    <a:p>
                      <a:pPr marL="0" marR="0" algn="ctr">
                        <a:lnSpc>
                          <a:spcPct val="107000"/>
                        </a:lnSpc>
                        <a:spcBef>
                          <a:spcPts val="0"/>
                        </a:spcBef>
                        <a:spcAft>
                          <a:spcPts val="0"/>
                        </a:spcAft>
                      </a:pPr>
                      <a:r>
                        <a:rPr lang="en-US" sz="1200" kern="0" dirty="0">
                          <a:effectLst/>
                          <a:latin typeface="Cambria" panose="02040503050406030204" pitchFamily="18" charset="0"/>
                        </a:rPr>
                        <a:t>OR Time #1</a:t>
                      </a:r>
                      <a:endParaRPr lang="en-US" sz="1400" kern="100" dirty="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b"/>
                </a:tc>
                <a:tc>
                  <a:txBody>
                    <a:bodyPr/>
                    <a:lstStyle/>
                    <a:p>
                      <a:pPr marL="0" marR="0" algn="ctr">
                        <a:lnSpc>
                          <a:spcPct val="107000"/>
                        </a:lnSpc>
                        <a:spcBef>
                          <a:spcPts val="0"/>
                        </a:spcBef>
                        <a:spcAft>
                          <a:spcPts val="0"/>
                        </a:spcAft>
                      </a:pPr>
                      <a:r>
                        <a:rPr lang="en-US" sz="1200" kern="0" dirty="0">
                          <a:effectLst/>
                          <a:latin typeface="Cambria" panose="02040503050406030204" pitchFamily="18" charset="0"/>
                        </a:rPr>
                        <a:t>Graft Size</a:t>
                      </a:r>
                      <a:endParaRPr lang="en-US" sz="1400" kern="100" dirty="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b"/>
                </a:tc>
                <a:tc>
                  <a:txBody>
                    <a:bodyPr/>
                    <a:lstStyle/>
                    <a:p>
                      <a:pPr marL="0" marR="0" algn="ctr">
                        <a:lnSpc>
                          <a:spcPct val="107000"/>
                        </a:lnSpc>
                        <a:spcBef>
                          <a:spcPts val="0"/>
                        </a:spcBef>
                        <a:spcAft>
                          <a:spcPts val="0"/>
                        </a:spcAft>
                      </a:pPr>
                      <a:r>
                        <a:rPr lang="en-US" sz="1200" kern="0" dirty="0">
                          <a:effectLst/>
                          <a:latin typeface="Cambria" panose="02040503050406030204" pitchFamily="18" charset="0"/>
                        </a:rPr>
                        <a:t>Graft Take</a:t>
                      </a:r>
                      <a:endParaRPr lang="en-US" sz="1400" kern="100" dirty="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b"/>
                </a:tc>
                <a:extLst>
                  <a:ext uri="{0D108BD9-81ED-4DB2-BD59-A6C34878D82A}">
                    <a16:rowId xmlns:a16="http://schemas.microsoft.com/office/drawing/2014/main" val="2479562580"/>
                  </a:ext>
                </a:extLst>
              </a:tr>
              <a:tr h="180529">
                <a:tc rowSpan="7">
                  <a:txBody>
                    <a:bodyPr/>
                    <a:lstStyle/>
                    <a:p>
                      <a:pPr marL="0" marR="0" algn="ctr">
                        <a:lnSpc>
                          <a:spcPct val="107000"/>
                        </a:lnSpc>
                        <a:spcBef>
                          <a:spcPts val="0"/>
                        </a:spcBef>
                        <a:spcAft>
                          <a:spcPts val="0"/>
                        </a:spcAft>
                      </a:pPr>
                      <a:r>
                        <a:rPr lang="en-US" sz="1100" kern="0" dirty="0">
                          <a:effectLst/>
                          <a:latin typeface="Cambria" panose="02040503050406030204" pitchFamily="18" charset="0"/>
                        </a:rPr>
                        <a:t>Dermatome</a:t>
                      </a:r>
                      <a:endParaRPr lang="en-US" sz="1400" kern="100" dirty="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Mean</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42.38</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12.48</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20.92</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117.01</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1046.76</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91.54</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extLst>
                  <a:ext uri="{0D108BD9-81ED-4DB2-BD59-A6C34878D82A}">
                    <a16:rowId xmlns:a16="http://schemas.microsoft.com/office/drawing/2014/main" val="410629709"/>
                  </a:ext>
                </a:extLst>
              </a:tr>
              <a:tr h="180529">
                <a:tc v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N</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88</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86</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88</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87</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88</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87</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extLst>
                  <a:ext uri="{0D108BD9-81ED-4DB2-BD59-A6C34878D82A}">
                    <a16:rowId xmlns:a16="http://schemas.microsoft.com/office/drawing/2014/main" val="1089301057"/>
                  </a:ext>
                </a:extLst>
              </a:tr>
              <a:tr h="271155">
                <a:tc v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Std. Deviation</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19.279</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13.768</a:t>
                      </a:r>
                      <a:endParaRPr lang="en-US" sz="1400" kern="100" dirty="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21.913</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66.920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1092.040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17.147</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extLst>
                  <a:ext uri="{0D108BD9-81ED-4DB2-BD59-A6C34878D82A}">
                    <a16:rowId xmlns:a16="http://schemas.microsoft.com/office/drawing/2014/main" val="2331629818"/>
                  </a:ext>
                </a:extLst>
              </a:tr>
              <a:tr h="180529">
                <a:tc v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Median</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42.50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8.00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13.00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95.00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626.50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97.00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extLst>
                  <a:ext uri="{0D108BD9-81ED-4DB2-BD59-A6C34878D82A}">
                    <a16:rowId xmlns:a16="http://schemas.microsoft.com/office/drawing/2014/main" val="2969223529"/>
                  </a:ext>
                </a:extLst>
              </a:tr>
              <a:tr h="180529">
                <a:tc v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of Total Sum</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31.6%</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27.2%</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28.7%</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37.2%</a:t>
                      </a:r>
                      <a:endParaRPr lang="en-US" sz="1400" kern="100" dirty="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28.1%</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37.9%</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extLst>
                  <a:ext uri="{0D108BD9-81ED-4DB2-BD59-A6C34878D82A}">
                    <a16:rowId xmlns:a16="http://schemas.microsoft.com/office/drawing/2014/main" val="3928608409"/>
                  </a:ext>
                </a:extLst>
              </a:tr>
              <a:tr h="180529">
                <a:tc v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Minimum</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6</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0</a:t>
                      </a:r>
                      <a:endParaRPr lang="en-US" sz="1400" kern="100" dirty="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23</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extLst>
                  <a:ext uri="{0D108BD9-81ED-4DB2-BD59-A6C34878D82A}">
                    <a16:rowId xmlns:a16="http://schemas.microsoft.com/office/drawing/2014/main" val="1276983740"/>
                  </a:ext>
                </a:extLst>
              </a:tr>
              <a:tr h="180529">
                <a:tc v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Maximum</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86</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61</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136</a:t>
                      </a:r>
                      <a:endParaRPr lang="en-US" sz="1400" kern="100" dirty="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283</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6207</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100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extLst>
                  <a:ext uri="{0D108BD9-81ED-4DB2-BD59-A6C34878D82A}">
                    <a16:rowId xmlns:a16="http://schemas.microsoft.com/office/drawing/2014/main" val="3853098920"/>
                  </a:ext>
                </a:extLst>
              </a:tr>
              <a:tr h="180529">
                <a:tc rowSpan="7">
                  <a:txBody>
                    <a:bodyPr/>
                    <a:lstStyle/>
                    <a:p>
                      <a:pPr marL="0" marR="0" algn="ctr">
                        <a:lnSpc>
                          <a:spcPct val="107000"/>
                        </a:lnSpc>
                        <a:spcBef>
                          <a:spcPts val="0"/>
                        </a:spcBef>
                        <a:spcAft>
                          <a:spcPts val="0"/>
                        </a:spcAft>
                      </a:pPr>
                      <a:r>
                        <a:rPr lang="en-US" sz="1100" kern="0" dirty="0">
                          <a:effectLst/>
                          <a:latin typeface="Cambria" panose="02040503050406030204" pitchFamily="18" charset="0"/>
                          <a:ea typeface="Calibri" panose="020F0502020204030204" pitchFamily="34" charset="0"/>
                          <a:cs typeface="Mangal" panose="02040503050203030202" pitchFamily="18" charset="0"/>
                        </a:rPr>
                        <a:t>Novel rotating dermatome</a:t>
                      </a:r>
                      <a:endParaRPr lang="en-US" sz="1400" kern="100" dirty="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Mean</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47.83</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18.85</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27.07</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101.72</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1392.47</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94.51</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extLst>
                  <a:ext uri="{0D108BD9-81ED-4DB2-BD59-A6C34878D82A}">
                    <a16:rowId xmlns:a16="http://schemas.microsoft.com/office/drawing/2014/main" val="3395820118"/>
                  </a:ext>
                </a:extLst>
              </a:tr>
              <a:tr h="180529">
                <a:tc v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N</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169</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152</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169</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169</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169</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138</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extLst>
                  <a:ext uri="{0D108BD9-81ED-4DB2-BD59-A6C34878D82A}">
                    <a16:rowId xmlns:a16="http://schemas.microsoft.com/office/drawing/2014/main" val="3442421379"/>
                  </a:ext>
                </a:extLst>
              </a:tr>
              <a:tr h="271155">
                <a:tc vMerge="1">
                  <a:txBody>
                    <a:bodyPr/>
                    <a:lstStyle/>
                    <a:p>
                      <a:endParaRPr lang="en-US"/>
                    </a:p>
                  </a:txBody>
                  <a:tcPr/>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Std. Deviation</a:t>
                      </a:r>
                      <a:endParaRPr lang="en-US" sz="1400" kern="100" dirty="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17.198</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17.750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25.533</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50.310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1717.994</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10.723</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extLst>
                  <a:ext uri="{0D108BD9-81ED-4DB2-BD59-A6C34878D82A}">
                    <a16:rowId xmlns:a16="http://schemas.microsoft.com/office/drawing/2014/main" val="1693229160"/>
                  </a:ext>
                </a:extLst>
              </a:tr>
              <a:tr h="180529">
                <a:tc v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Median</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47.00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13.00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19.00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91.00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756.00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98.00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extLst>
                  <a:ext uri="{0D108BD9-81ED-4DB2-BD59-A6C34878D82A}">
                    <a16:rowId xmlns:a16="http://schemas.microsoft.com/office/drawing/2014/main" val="217738789"/>
                  </a:ext>
                </a:extLst>
              </a:tr>
              <a:tr h="180529">
                <a:tc v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of Total Sum</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68.4%</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72.8%</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71.3%</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62.8%</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71.9%</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62.1%</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extLst>
                  <a:ext uri="{0D108BD9-81ED-4DB2-BD59-A6C34878D82A}">
                    <a16:rowId xmlns:a16="http://schemas.microsoft.com/office/drawing/2014/main" val="2373487033"/>
                  </a:ext>
                </a:extLst>
              </a:tr>
              <a:tr h="180529">
                <a:tc v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Minimum</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12</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15</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12</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25</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extLst>
                  <a:ext uri="{0D108BD9-81ED-4DB2-BD59-A6C34878D82A}">
                    <a16:rowId xmlns:a16="http://schemas.microsoft.com/office/drawing/2014/main" val="2395636278"/>
                  </a:ext>
                </a:extLst>
              </a:tr>
              <a:tr h="180529">
                <a:tc v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Maximum</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82</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79</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156</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295</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10682</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100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extLst>
                  <a:ext uri="{0D108BD9-81ED-4DB2-BD59-A6C34878D82A}">
                    <a16:rowId xmlns:a16="http://schemas.microsoft.com/office/drawing/2014/main" val="2690745417"/>
                  </a:ext>
                </a:extLst>
              </a:tr>
              <a:tr h="180529">
                <a:tc rowSpan="7">
                  <a:txBody>
                    <a:bodyPr/>
                    <a:lstStyle/>
                    <a:p>
                      <a:pPr marL="0" marR="0" algn="ctr">
                        <a:lnSpc>
                          <a:spcPct val="107000"/>
                        </a:lnSpc>
                        <a:spcBef>
                          <a:spcPts val="0"/>
                        </a:spcBef>
                        <a:spcAft>
                          <a:spcPts val="0"/>
                        </a:spcAft>
                      </a:pPr>
                      <a:r>
                        <a:rPr lang="en-US" sz="1100" kern="0">
                          <a:effectLst/>
                          <a:latin typeface="Cambria" panose="02040503050406030204" pitchFamily="18" charset="0"/>
                        </a:rPr>
                        <a:t>Total</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Mean</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45.96</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16.55</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24.97</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106.91</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1274.09</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93.36</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extLst>
                  <a:ext uri="{0D108BD9-81ED-4DB2-BD59-A6C34878D82A}">
                    <a16:rowId xmlns:a16="http://schemas.microsoft.com/office/drawing/2014/main" val="3382125160"/>
                  </a:ext>
                </a:extLst>
              </a:tr>
              <a:tr h="180529">
                <a:tc v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N</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257</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238</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257</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256</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257</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225</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extLst>
                  <a:ext uri="{0D108BD9-81ED-4DB2-BD59-A6C34878D82A}">
                    <a16:rowId xmlns:a16="http://schemas.microsoft.com/office/drawing/2014/main" val="2690954412"/>
                  </a:ext>
                </a:extLst>
              </a:tr>
              <a:tr h="271155">
                <a:tc v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Std. Deviation</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18.087</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16.678</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24.486</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56.838</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1539.227</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13.613</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extLst>
                  <a:ext uri="{0D108BD9-81ED-4DB2-BD59-A6C34878D82A}">
                    <a16:rowId xmlns:a16="http://schemas.microsoft.com/office/drawing/2014/main" val="3692292653"/>
                  </a:ext>
                </a:extLst>
              </a:tr>
              <a:tr h="180529">
                <a:tc v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Median</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45.00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10.50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15.55</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93.50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716.00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98.00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extLst>
                  <a:ext uri="{0D108BD9-81ED-4DB2-BD59-A6C34878D82A}">
                    <a16:rowId xmlns:a16="http://schemas.microsoft.com/office/drawing/2014/main" val="485690341"/>
                  </a:ext>
                </a:extLst>
              </a:tr>
              <a:tr h="271155">
                <a:tc v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of Total Sum</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100.0%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100.0%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100.0%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100.0%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100.0%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100.0%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extLst>
                  <a:ext uri="{0D108BD9-81ED-4DB2-BD59-A6C34878D82A}">
                    <a16:rowId xmlns:a16="http://schemas.microsoft.com/office/drawing/2014/main" val="1354901622"/>
                  </a:ext>
                </a:extLst>
              </a:tr>
              <a:tr h="180529">
                <a:tc v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Minimum</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6</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15</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0</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extLst>
                  <a:ext uri="{0D108BD9-81ED-4DB2-BD59-A6C34878D82A}">
                    <a16:rowId xmlns:a16="http://schemas.microsoft.com/office/drawing/2014/main" val="513996576"/>
                  </a:ext>
                </a:extLst>
              </a:tr>
              <a:tr h="180529">
                <a:tc v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Maximum</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86</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79</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156</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295</a:t>
                      </a:r>
                      <a:endParaRPr lang="en-US" sz="1400" kern="10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10682</a:t>
                      </a:r>
                      <a:endParaRPr lang="en-US" sz="1400" kern="100" dirty="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100</a:t>
                      </a:r>
                      <a:endParaRPr lang="en-US" sz="1400" kern="100" dirty="0">
                        <a:effectLst/>
                        <a:latin typeface="Cambria" panose="02040503050406030204" pitchFamily="18" charset="0"/>
                        <a:ea typeface="Calibri" panose="020F0502020204030204" pitchFamily="34" charset="0"/>
                        <a:cs typeface="Mangal" panose="02040503050203030202" pitchFamily="18" charset="0"/>
                      </a:endParaRPr>
                    </a:p>
                  </a:txBody>
                  <a:tcPr marL="63480" marR="63480" marT="0" marB="0" anchor="ctr"/>
                </a:tc>
                <a:extLst>
                  <a:ext uri="{0D108BD9-81ED-4DB2-BD59-A6C34878D82A}">
                    <a16:rowId xmlns:a16="http://schemas.microsoft.com/office/drawing/2014/main" val="495306980"/>
                  </a:ext>
                </a:extLst>
              </a:tr>
            </a:tbl>
          </a:graphicData>
        </a:graphic>
      </p:graphicFrame>
    </p:spTree>
    <p:extLst>
      <p:ext uri="{BB962C8B-B14F-4D97-AF65-F5344CB8AC3E}">
        <p14:creationId xmlns:p14="http://schemas.microsoft.com/office/powerpoint/2010/main" val="2589389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6588D-FE1F-5998-C4AD-97F40DBCDF36}"/>
              </a:ext>
            </a:extLst>
          </p:cNvPr>
          <p:cNvSpPr>
            <a:spLocks noGrp="1"/>
          </p:cNvSpPr>
          <p:nvPr>
            <p:ph type="title"/>
          </p:nvPr>
        </p:nvSpPr>
        <p:spPr>
          <a:xfrm>
            <a:off x="838198" y="174797"/>
            <a:ext cx="10515600" cy="1121440"/>
          </a:xfrm>
        </p:spPr>
        <p:txBody>
          <a:bodyPr>
            <a:normAutofit/>
          </a:bodyPr>
          <a:lstStyle/>
          <a:p>
            <a:r>
              <a:rPr lang="en-US" sz="3800" dirty="0">
                <a:solidFill>
                  <a:srgbClr val="FF0000"/>
                </a:solidFill>
                <a:latin typeface="Cambria" panose="02040503050406030204" pitchFamily="18" charset="0"/>
              </a:rPr>
              <a:t>Table 2: Analysis of Variance (ANOVA) </a:t>
            </a:r>
          </a:p>
        </p:txBody>
      </p:sp>
      <p:graphicFrame>
        <p:nvGraphicFramePr>
          <p:cNvPr id="6" name="Table 5">
            <a:extLst>
              <a:ext uri="{FF2B5EF4-FFF2-40B4-BE49-F238E27FC236}">
                <a16:creationId xmlns:a16="http://schemas.microsoft.com/office/drawing/2014/main" id="{58727D1C-9C15-3323-7042-6B136026400C}"/>
              </a:ext>
            </a:extLst>
          </p:cNvPr>
          <p:cNvGraphicFramePr>
            <a:graphicFrameLocks noGrp="1"/>
          </p:cNvGraphicFramePr>
          <p:nvPr>
            <p:extLst>
              <p:ext uri="{D42A27DB-BD31-4B8C-83A1-F6EECF244321}">
                <p14:modId xmlns:p14="http://schemas.microsoft.com/office/powerpoint/2010/main" val="105941090"/>
              </p:ext>
            </p:extLst>
          </p:nvPr>
        </p:nvGraphicFramePr>
        <p:xfrm>
          <a:off x="838200" y="1179095"/>
          <a:ext cx="10515598" cy="4584032"/>
        </p:xfrm>
        <a:graphic>
          <a:graphicData uri="http://schemas.openxmlformats.org/drawingml/2006/table">
            <a:tbl>
              <a:tblPr firstRow="1" firstCol="1" bandRow="1">
                <a:tableStyleId>{F5AB1C69-6EDB-4FF4-983F-18BD219EF322}</a:tableStyleId>
              </a:tblPr>
              <a:tblGrid>
                <a:gridCol w="1334981">
                  <a:extLst>
                    <a:ext uri="{9D8B030D-6E8A-4147-A177-3AD203B41FA5}">
                      <a16:colId xmlns:a16="http://schemas.microsoft.com/office/drawing/2014/main" val="1219860649"/>
                    </a:ext>
                  </a:extLst>
                </a:gridCol>
                <a:gridCol w="1236996">
                  <a:extLst>
                    <a:ext uri="{9D8B030D-6E8A-4147-A177-3AD203B41FA5}">
                      <a16:colId xmlns:a16="http://schemas.microsoft.com/office/drawing/2014/main" val="3984844200"/>
                    </a:ext>
                  </a:extLst>
                </a:gridCol>
                <a:gridCol w="1041507">
                  <a:extLst>
                    <a:ext uri="{9D8B030D-6E8A-4147-A177-3AD203B41FA5}">
                      <a16:colId xmlns:a16="http://schemas.microsoft.com/office/drawing/2014/main" val="2105939384"/>
                    </a:ext>
                  </a:extLst>
                </a:gridCol>
                <a:gridCol w="1804534">
                  <a:extLst>
                    <a:ext uri="{9D8B030D-6E8A-4147-A177-3AD203B41FA5}">
                      <a16:colId xmlns:a16="http://schemas.microsoft.com/office/drawing/2014/main" val="1015439820"/>
                    </a:ext>
                  </a:extLst>
                </a:gridCol>
                <a:gridCol w="890540">
                  <a:extLst>
                    <a:ext uri="{9D8B030D-6E8A-4147-A177-3AD203B41FA5}">
                      <a16:colId xmlns:a16="http://schemas.microsoft.com/office/drawing/2014/main" val="1826425878"/>
                    </a:ext>
                  </a:extLst>
                </a:gridCol>
                <a:gridCol w="1816768">
                  <a:extLst>
                    <a:ext uri="{9D8B030D-6E8A-4147-A177-3AD203B41FA5}">
                      <a16:colId xmlns:a16="http://schemas.microsoft.com/office/drawing/2014/main" val="2326258577"/>
                    </a:ext>
                  </a:extLst>
                </a:gridCol>
                <a:gridCol w="1431758">
                  <a:extLst>
                    <a:ext uri="{9D8B030D-6E8A-4147-A177-3AD203B41FA5}">
                      <a16:colId xmlns:a16="http://schemas.microsoft.com/office/drawing/2014/main" val="2270054621"/>
                    </a:ext>
                  </a:extLst>
                </a:gridCol>
                <a:gridCol w="958514">
                  <a:extLst>
                    <a:ext uri="{9D8B030D-6E8A-4147-A177-3AD203B41FA5}">
                      <a16:colId xmlns:a16="http://schemas.microsoft.com/office/drawing/2014/main" val="590780417"/>
                    </a:ext>
                  </a:extLst>
                </a:gridCol>
              </a:tblGrid>
              <a:tr h="290119">
                <a:tc gridSpan="3">
                  <a:txBody>
                    <a:bodyPr/>
                    <a:lstStyle/>
                    <a:p>
                      <a:pPr marL="0" marR="0" algn="ctr">
                        <a:lnSpc>
                          <a:spcPct val="107000"/>
                        </a:lnSpc>
                        <a:spcBef>
                          <a:spcPts val="0"/>
                        </a:spcBef>
                        <a:spcAft>
                          <a:spcPts val="0"/>
                        </a:spcAft>
                      </a:pPr>
                      <a:r>
                        <a:rPr lang="en-US" sz="1100" kern="0" dirty="0">
                          <a:effectLst/>
                          <a:latin typeface="Cambria" panose="02040503050406030204" pitchFamily="18" charset="0"/>
                        </a:rPr>
                        <a:t> </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b"/>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1200" kern="0" dirty="0">
                          <a:effectLst/>
                          <a:latin typeface="Cambria" panose="02040503050406030204" pitchFamily="18" charset="0"/>
                        </a:rPr>
                        <a:t>Sum of Squares</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b"/>
                </a:tc>
                <a:tc>
                  <a:txBody>
                    <a:bodyPr/>
                    <a:lstStyle/>
                    <a:p>
                      <a:pPr algn="ctr"/>
                      <a:r>
                        <a:rPr lang="en-US" sz="1200" kern="0" dirty="0" err="1">
                          <a:effectLst/>
                          <a:latin typeface="Cambria" panose="02040503050406030204" pitchFamily="18" charset="0"/>
                        </a:rPr>
                        <a:t>df</a:t>
                      </a:r>
                      <a:endParaRPr lang="en-US" sz="1200" dirty="0">
                        <a:latin typeface="Cambria" panose="02040503050406030204" pitchFamily="18" charset="0"/>
                      </a:endParaRPr>
                    </a:p>
                  </a:txBody>
                  <a:tcPr marL="19504" marR="19504" marT="0" marB="0" anchor="b"/>
                </a:tc>
                <a:tc>
                  <a:txBody>
                    <a:bodyPr/>
                    <a:lstStyle/>
                    <a:p>
                      <a:pPr algn="ctr"/>
                      <a:r>
                        <a:rPr lang="en-US" sz="1200" kern="0" dirty="0">
                          <a:effectLst/>
                          <a:latin typeface="Cambria" panose="02040503050406030204" pitchFamily="18" charset="0"/>
                        </a:rPr>
                        <a:t>Mean Square</a:t>
                      </a:r>
                      <a:endParaRPr lang="en-US" sz="1200" dirty="0">
                        <a:latin typeface="Cambria" panose="02040503050406030204" pitchFamily="18" charset="0"/>
                      </a:endParaRPr>
                    </a:p>
                  </a:txBody>
                  <a:tcPr marL="19504" marR="19504" marT="0" marB="0" anchor="b"/>
                </a:tc>
                <a:tc>
                  <a:txBody>
                    <a:bodyPr/>
                    <a:lstStyle/>
                    <a:p>
                      <a:pPr algn="ctr"/>
                      <a:r>
                        <a:rPr lang="en-US" sz="1200" kern="0" dirty="0">
                          <a:effectLst/>
                          <a:latin typeface="Cambria" panose="02040503050406030204" pitchFamily="18" charset="0"/>
                        </a:rPr>
                        <a:t>F</a:t>
                      </a:r>
                      <a:endParaRPr lang="en-US" sz="1200" dirty="0">
                        <a:latin typeface="Cambria" panose="02040503050406030204" pitchFamily="18" charset="0"/>
                      </a:endParaRPr>
                    </a:p>
                  </a:txBody>
                  <a:tcPr marL="19504" marR="19504" marT="0" marB="0" anchor="b"/>
                </a:tc>
                <a:tc>
                  <a:txBody>
                    <a:bodyPr/>
                    <a:lstStyle/>
                    <a:p>
                      <a:pPr marL="0" marR="0" algn="ctr">
                        <a:lnSpc>
                          <a:spcPct val="107000"/>
                        </a:lnSpc>
                        <a:spcBef>
                          <a:spcPts val="0"/>
                        </a:spcBef>
                        <a:spcAft>
                          <a:spcPts val="0"/>
                        </a:spcAft>
                      </a:pPr>
                      <a:r>
                        <a:rPr lang="en-US" sz="1200" kern="0" dirty="0">
                          <a:effectLst/>
                          <a:latin typeface="Cambria" panose="02040503050406030204" pitchFamily="18" charset="0"/>
                        </a:rPr>
                        <a:t>P-value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b"/>
                </a:tc>
                <a:extLst>
                  <a:ext uri="{0D108BD9-81ED-4DB2-BD59-A6C34878D82A}">
                    <a16:rowId xmlns:a16="http://schemas.microsoft.com/office/drawing/2014/main" val="1550769545"/>
                  </a:ext>
                </a:extLst>
              </a:tr>
              <a:tr h="311569">
                <a:tc rowSpan="3">
                  <a:txBody>
                    <a:bodyPr/>
                    <a:lstStyle/>
                    <a:p>
                      <a:pPr marL="0" marR="0" algn="ctr">
                        <a:lnSpc>
                          <a:spcPct val="107000"/>
                        </a:lnSpc>
                        <a:spcBef>
                          <a:spcPts val="0"/>
                        </a:spcBef>
                        <a:spcAft>
                          <a:spcPts val="0"/>
                        </a:spcAft>
                      </a:pPr>
                      <a:r>
                        <a:rPr lang="en-US" sz="1200" kern="0" dirty="0">
                          <a:effectLst/>
                          <a:latin typeface="Cambria" panose="02040503050406030204" pitchFamily="18" charset="0"/>
                        </a:rPr>
                        <a:t>Age * Device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Between Groups</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Combined</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1720.962</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a:effectLst/>
                          <a:latin typeface="Cambria" panose="02040503050406030204" pitchFamily="18" charset="0"/>
                        </a:rPr>
                        <a:t>1</a:t>
                      </a:r>
                      <a:endParaRPr lang="en-US">
                        <a:latin typeface="Cambria" panose="02040503050406030204"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1720.962</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5.350</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dirty="0">
                          <a:effectLst/>
                          <a:latin typeface="Cambria" panose="02040503050406030204" pitchFamily="18" charset="0"/>
                        </a:rPr>
                        <a:t>.022</a:t>
                      </a:r>
                      <a:endParaRPr lang="en-US" dirty="0">
                        <a:latin typeface="Cambria" panose="02040503050406030204" pitchFamily="18" charset="0"/>
                      </a:endParaRPr>
                    </a:p>
                  </a:txBody>
                  <a:tcPr marL="19504" marR="19504" marT="0" marB="0" anchor="ctr"/>
                </a:tc>
                <a:extLst>
                  <a:ext uri="{0D108BD9-81ED-4DB2-BD59-A6C34878D82A}">
                    <a16:rowId xmlns:a16="http://schemas.microsoft.com/office/drawing/2014/main" val="3606889044"/>
                  </a:ext>
                </a:extLst>
              </a:tr>
              <a:tr h="272377">
                <a:tc vMerge="1">
                  <a:txBody>
                    <a:bodyPr/>
                    <a:lstStyle/>
                    <a:p>
                      <a:endParaRPr lang="en-US"/>
                    </a:p>
                  </a:txBody>
                  <a:tcPr/>
                </a:tc>
                <a:tc gridSpan="2">
                  <a:txBody>
                    <a:bodyPr/>
                    <a:lstStyle/>
                    <a:p>
                      <a:pPr marL="0" marR="0" algn="ctr">
                        <a:lnSpc>
                          <a:spcPct val="107000"/>
                        </a:lnSpc>
                        <a:spcBef>
                          <a:spcPts val="0"/>
                        </a:spcBef>
                        <a:spcAft>
                          <a:spcPts val="0"/>
                        </a:spcAft>
                      </a:pPr>
                      <a:r>
                        <a:rPr lang="en-US" sz="1100" kern="0" dirty="0">
                          <a:effectLst/>
                          <a:latin typeface="Cambria" panose="02040503050406030204" pitchFamily="18" charset="0"/>
                        </a:rPr>
                        <a:t>Within Groups</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82026.649</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a:effectLst/>
                          <a:latin typeface="Cambria" panose="02040503050406030204" pitchFamily="18" charset="0"/>
                        </a:rPr>
                        <a:t>255</a:t>
                      </a:r>
                      <a:endParaRPr lang="en-US">
                        <a:latin typeface="Cambria" panose="02040503050406030204"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321.673</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19504" marR="19504" marT="0" marB="0" anchor="ctr"/>
                </a:tc>
                <a:extLst>
                  <a:ext uri="{0D108BD9-81ED-4DB2-BD59-A6C34878D82A}">
                    <a16:rowId xmlns:a16="http://schemas.microsoft.com/office/drawing/2014/main" val="177028035"/>
                  </a:ext>
                </a:extLst>
              </a:tr>
              <a:tr h="186470">
                <a:tc vMerge="1">
                  <a:txBody>
                    <a:bodyPr/>
                    <a:lstStyle/>
                    <a:p>
                      <a:endParaRPr lang="en-US"/>
                    </a:p>
                  </a:txBody>
                  <a:tcPr/>
                </a:tc>
                <a:tc gridSpan="2">
                  <a:txBody>
                    <a:bodyPr/>
                    <a:lstStyle/>
                    <a:p>
                      <a:pPr marL="0" marR="0" algn="ctr">
                        <a:lnSpc>
                          <a:spcPct val="107000"/>
                        </a:lnSpc>
                        <a:spcBef>
                          <a:spcPts val="0"/>
                        </a:spcBef>
                        <a:spcAft>
                          <a:spcPts val="0"/>
                        </a:spcAft>
                      </a:pPr>
                      <a:r>
                        <a:rPr lang="en-US" sz="1100" kern="0" dirty="0">
                          <a:effectLst/>
                          <a:latin typeface="Cambria" panose="02040503050406030204" pitchFamily="18" charset="0"/>
                        </a:rPr>
                        <a:t>Total</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83747.611</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a:effectLst/>
                          <a:latin typeface="Cambria" panose="02040503050406030204" pitchFamily="18" charset="0"/>
                        </a:rPr>
                        <a:t>256</a:t>
                      </a:r>
                      <a:endParaRPr lang="en-US">
                        <a:latin typeface="Cambria" panose="02040503050406030204"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19504" marR="19504" marT="0" marB="0" anchor="ctr"/>
                </a:tc>
                <a:extLst>
                  <a:ext uri="{0D108BD9-81ED-4DB2-BD59-A6C34878D82A}">
                    <a16:rowId xmlns:a16="http://schemas.microsoft.com/office/drawing/2014/main" val="3263485969"/>
                  </a:ext>
                </a:extLst>
              </a:tr>
              <a:tr h="311569">
                <a:tc rowSpan="3">
                  <a:txBody>
                    <a:bodyPr/>
                    <a:lstStyle/>
                    <a:p>
                      <a:pPr marL="0" marR="0" algn="ctr">
                        <a:lnSpc>
                          <a:spcPct val="107000"/>
                        </a:lnSpc>
                        <a:spcBef>
                          <a:spcPts val="0"/>
                        </a:spcBef>
                        <a:spcAft>
                          <a:spcPts val="0"/>
                        </a:spcAft>
                      </a:pPr>
                      <a:r>
                        <a:rPr lang="en-US" sz="1200" kern="0" dirty="0">
                          <a:effectLst/>
                          <a:latin typeface="Cambria" panose="02040503050406030204" pitchFamily="18" charset="0"/>
                        </a:rPr>
                        <a:t>TBSA * Device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Between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Combined</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2233.543</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dirty="0">
                          <a:effectLst/>
                          <a:latin typeface="Cambria" panose="02040503050406030204" pitchFamily="18" charset="0"/>
                        </a:rPr>
                        <a:t>1</a:t>
                      </a:r>
                      <a:endParaRPr lang="en-US" dirty="0">
                        <a:latin typeface="Cambria" panose="02040503050406030204"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2233.543</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8.277</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a:effectLst/>
                          <a:latin typeface="Cambria" panose="02040503050406030204" pitchFamily="18" charset="0"/>
                        </a:rPr>
                        <a:t>.004</a:t>
                      </a:r>
                      <a:endParaRPr lang="en-US">
                        <a:latin typeface="Cambria" panose="02040503050406030204" pitchFamily="18" charset="0"/>
                      </a:endParaRPr>
                    </a:p>
                  </a:txBody>
                  <a:tcPr marL="19504" marR="19504" marT="0" marB="0" anchor="ctr"/>
                </a:tc>
                <a:extLst>
                  <a:ext uri="{0D108BD9-81ED-4DB2-BD59-A6C34878D82A}">
                    <a16:rowId xmlns:a16="http://schemas.microsoft.com/office/drawing/2014/main" val="940282758"/>
                  </a:ext>
                </a:extLst>
              </a:tr>
              <a:tr h="272377">
                <a:tc vMerge="1">
                  <a:txBody>
                    <a:bodyPr/>
                    <a:lstStyle/>
                    <a:p>
                      <a:endParaRPr lang="en-US"/>
                    </a:p>
                  </a:txBody>
                  <a:tcPr/>
                </a:tc>
                <a:tc gridSpan="2">
                  <a:txBody>
                    <a:bodyPr/>
                    <a:lstStyle/>
                    <a:p>
                      <a:pPr marL="0" marR="0" algn="ctr">
                        <a:lnSpc>
                          <a:spcPct val="107000"/>
                        </a:lnSpc>
                        <a:spcBef>
                          <a:spcPts val="0"/>
                        </a:spcBef>
                        <a:spcAft>
                          <a:spcPts val="0"/>
                        </a:spcAft>
                      </a:pPr>
                      <a:r>
                        <a:rPr lang="en-US" sz="1100" kern="0" dirty="0">
                          <a:effectLst/>
                          <a:latin typeface="Cambria" panose="02040503050406030204" pitchFamily="18" charset="0"/>
                        </a:rPr>
                        <a:t>Within Groups</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63688.063</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a:effectLst/>
                          <a:latin typeface="Cambria" panose="02040503050406030204" pitchFamily="18" charset="0"/>
                        </a:rPr>
                        <a:t>236</a:t>
                      </a:r>
                      <a:endParaRPr lang="en-US">
                        <a:latin typeface="Cambria" panose="02040503050406030204"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269.865</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19504" marR="19504" marT="0" marB="0" anchor="ctr"/>
                </a:tc>
                <a:extLst>
                  <a:ext uri="{0D108BD9-81ED-4DB2-BD59-A6C34878D82A}">
                    <a16:rowId xmlns:a16="http://schemas.microsoft.com/office/drawing/2014/main" val="3195255055"/>
                  </a:ext>
                </a:extLst>
              </a:tr>
              <a:tr h="186470">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Total</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65921.606</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a:effectLst/>
                          <a:latin typeface="Cambria" panose="02040503050406030204" pitchFamily="18" charset="0"/>
                        </a:rPr>
                        <a:t>237</a:t>
                      </a:r>
                      <a:endParaRPr lang="en-US">
                        <a:latin typeface="Cambria" panose="02040503050406030204"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19504" marR="19504" marT="0" marB="0" anchor="ctr"/>
                </a:tc>
                <a:extLst>
                  <a:ext uri="{0D108BD9-81ED-4DB2-BD59-A6C34878D82A}">
                    <a16:rowId xmlns:a16="http://schemas.microsoft.com/office/drawing/2014/main" val="1603445466"/>
                  </a:ext>
                </a:extLst>
              </a:tr>
              <a:tr h="311569">
                <a:tc rowSpan="3">
                  <a:txBody>
                    <a:bodyPr/>
                    <a:lstStyle/>
                    <a:p>
                      <a:pPr marL="0" marR="0" algn="ctr">
                        <a:lnSpc>
                          <a:spcPct val="107000"/>
                        </a:lnSpc>
                        <a:spcBef>
                          <a:spcPts val="0"/>
                        </a:spcBef>
                        <a:spcAft>
                          <a:spcPts val="0"/>
                        </a:spcAft>
                      </a:pPr>
                      <a:r>
                        <a:rPr lang="en-US" sz="1200" kern="0" dirty="0">
                          <a:effectLst/>
                          <a:latin typeface="Cambria" panose="02040503050406030204" pitchFamily="18" charset="0"/>
                        </a:rPr>
                        <a:t>LOS * Device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Between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Combined</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2190.558</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dirty="0">
                          <a:effectLst/>
                          <a:latin typeface="Cambria" panose="02040503050406030204" pitchFamily="18" charset="0"/>
                        </a:rPr>
                        <a:t>1</a:t>
                      </a:r>
                      <a:endParaRPr lang="en-US" dirty="0">
                        <a:latin typeface="Cambria" panose="02040503050406030204"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2190.558</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3.692</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a:effectLst/>
                          <a:latin typeface="Cambria" panose="02040503050406030204" pitchFamily="18" charset="0"/>
                        </a:rPr>
                        <a:t>.056</a:t>
                      </a:r>
                      <a:endParaRPr lang="en-US">
                        <a:latin typeface="Cambria" panose="02040503050406030204" pitchFamily="18" charset="0"/>
                      </a:endParaRPr>
                    </a:p>
                  </a:txBody>
                  <a:tcPr marL="19504" marR="19504" marT="0" marB="0" anchor="ctr"/>
                </a:tc>
                <a:extLst>
                  <a:ext uri="{0D108BD9-81ED-4DB2-BD59-A6C34878D82A}">
                    <a16:rowId xmlns:a16="http://schemas.microsoft.com/office/drawing/2014/main" val="1258602003"/>
                  </a:ext>
                </a:extLst>
              </a:tr>
              <a:tr h="272377">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Within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151301.967</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dirty="0">
                          <a:effectLst/>
                          <a:latin typeface="Cambria" panose="02040503050406030204" pitchFamily="18" charset="0"/>
                        </a:rPr>
                        <a:t>255</a:t>
                      </a:r>
                      <a:endParaRPr lang="en-US" dirty="0">
                        <a:latin typeface="Cambria" panose="02040503050406030204"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593.341</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19504" marR="19504" marT="0" marB="0" anchor="ctr"/>
                </a:tc>
                <a:extLst>
                  <a:ext uri="{0D108BD9-81ED-4DB2-BD59-A6C34878D82A}">
                    <a16:rowId xmlns:a16="http://schemas.microsoft.com/office/drawing/2014/main" val="684084082"/>
                  </a:ext>
                </a:extLst>
              </a:tr>
              <a:tr h="186470">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Total</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153492.524</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a:effectLst/>
                          <a:latin typeface="Cambria" panose="02040503050406030204" pitchFamily="18" charset="0"/>
                        </a:rPr>
                        <a:t>256</a:t>
                      </a:r>
                      <a:endParaRPr lang="en-US">
                        <a:latin typeface="Cambria" panose="02040503050406030204"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19504" marR="19504" marT="0" marB="0" anchor="ctr"/>
                </a:tc>
                <a:extLst>
                  <a:ext uri="{0D108BD9-81ED-4DB2-BD59-A6C34878D82A}">
                    <a16:rowId xmlns:a16="http://schemas.microsoft.com/office/drawing/2014/main" val="389534930"/>
                  </a:ext>
                </a:extLst>
              </a:tr>
              <a:tr h="350762">
                <a:tc rowSpan="3">
                  <a:txBody>
                    <a:bodyPr/>
                    <a:lstStyle/>
                    <a:p>
                      <a:pPr marL="0" marR="0" algn="ctr">
                        <a:lnSpc>
                          <a:spcPct val="107000"/>
                        </a:lnSpc>
                        <a:spcBef>
                          <a:spcPts val="0"/>
                        </a:spcBef>
                        <a:spcAft>
                          <a:spcPts val="0"/>
                        </a:spcAft>
                      </a:pPr>
                      <a:r>
                        <a:rPr lang="en-US" sz="1200" kern="0" dirty="0">
                          <a:effectLst/>
                          <a:latin typeface="Cambria" panose="02040503050406030204" pitchFamily="18" charset="0"/>
                        </a:rPr>
                        <a:t>OR Time #1 * Device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Between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Combined</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13436.754</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dirty="0">
                          <a:effectLst/>
                          <a:latin typeface="Cambria" panose="02040503050406030204" pitchFamily="18" charset="0"/>
                        </a:rPr>
                        <a:t>1</a:t>
                      </a:r>
                      <a:endParaRPr lang="en-US" dirty="0">
                        <a:latin typeface="Cambria" panose="02040503050406030204"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13436.754</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4.212</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dirty="0">
                          <a:effectLst/>
                          <a:latin typeface="Cambria" panose="02040503050406030204" pitchFamily="18" charset="0"/>
                        </a:rPr>
                        <a:t>.041</a:t>
                      </a:r>
                      <a:endParaRPr lang="en-US" dirty="0">
                        <a:latin typeface="Cambria" panose="02040503050406030204" pitchFamily="18" charset="0"/>
                      </a:endParaRPr>
                    </a:p>
                  </a:txBody>
                  <a:tcPr marL="19504" marR="19504" marT="0" marB="0" anchor="ctr"/>
                </a:tc>
                <a:extLst>
                  <a:ext uri="{0D108BD9-81ED-4DB2-BD59-A6C34878D82A}">
                    <a16:rowId xmlns:a16="http://schemas.microsoft.com/office/drawing/2014/main" val="3133678049"/>
                  </a:ext>
                </a:extLst>
              </a:tr>
              <a:tr h="311569">
                <a:tc vMerge="1">
                  <a:txBody>
                    <a:bodyPr/>
                    <a:lstStyle/>
                    <a:p>
                      <a:endParaRPr lang="en-US"/>
                    </a:p>
                  </a:txBody>
                  <a:tcPr/>
                </a:tc>
                <a:tc gridSpan="2">
                  <a:txBody>
                    <a:bodyPr/>
                    <a:lstStyle/>
                    <a:p>
                      <a:pPr marL="0" marR="0" algn="ctr">
                        <a:lnSpc>
                          <a:spcPct val="107000"/>
                        </a:lnSpc>
                        <a:spcBef>
                          <a:spcPts val="0"/>
                        </a:spcBef>
                        <a:spcAft>
                          <a:spcPts val="0"/>
                        </a:spcAft>
                      </a:pPr>
                      <a:r>
                        <a:rPr lang="en-US" sz="1100" kern="0" dirty="0">
                          <a:effectLst/>
                          <a:latin typeface="Cambria" panose="02040503050406030204" pitchFamily="18" charset="0"/>
                        </a:rPr>
                        <a:t>Within Groups</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810355.355</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254</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3190.375</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19504" marR="19504" marT="0" marB="0" anchor="ctr"/>
                </a:tc>
                <a:extLst>
                  <a:ext uri="{0D108BD9-81ED-4DB2-BD59-A6C34878D82A}">
                    <a16:rowId xmlns:a16="http://schemas.microsoft.com/office/drawing/2014/main" val="3990166603"/>
                  </a:ext>
                </a:extLst>
              </a:tr>
              <a:tr h="186470">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Total</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823792.109</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255</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dirty="0">
                          <a:effectLst/>
                          <a:latin typeface="Cambria" panose="02040503050406030204" pitchFamily="18" charset="0"/>
                        </a:rPr>
                        <a:t> </a:t>
                      </a:r>
                      <a:endParaRPr lang="en-US" dirty="0">
                        <a:latin typeface="Cambria" panose="02040503050406030204" pitchFamily="18" charset="0"/>
                      </a:endParaRPr>
                    </a:p>
                  </a:txBody>
                  <a:tcPr marL="19504" marR="19504" marT="0" marB="0" anchor="ctr"/>
                </a:tc>
                <a:extLst>
                  <a:ext uri="{0D108BD9-81ED-4DB2-BD59-A6C34878D82A}">
                    <a16:rowId xmlns:a16="http://schemas.microsoft.com/office/drawing/2014/main" val="2109650367"/>
                  </a:ext>
                </a:extLst>
              </a:tr>
              <a:tr h="193992">
                <a:tc rowSpan="3">
                  <a:txBody>
                    <a:bodyPr/>
                    <a:lstStyle/>
                    <a:p>
                      <a:pPr marL="0" marR="0" algn="ctr">
                        <a:lnSpc>
                          <a:spcPct val="107000"/>
                        </a:lnSpc>
                        <a:spcBef>
                          <a:spcPts val="0"/>
                        </a:spcBef>
                        <a:spcAft>
                          <a:spcPts val="0"/>
                        </a:spcAft>
                      </a:pPr>
                      <a:r>
                        <a:rPr lang="en-US" sz="1200" kern="0" dirty="0">
                          <a:effectLst/>
                          <a:latin typeface="Cambria" panose="02040503050406030204" pitchFamily="18" charset="0"/>
                        </a:rPr>
                        <a:t>Graft Size * Device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Between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Combined</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6916151.392</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6916151.392</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a:effectLst/>
                          <a:latin typeface="Cambria" panose="02040503050406030204" pitchFamily="18" charset="0"/>
                        </a:rPr>
                        <a:t>2.941</a:t>
                      </a:r>
                      <a:endParaRPr lang="en-US">
                        <a:latin typeface="Cambria" panose="02040503050406030204" pitchFamily="18" charset="0"/>
                      </a:endParaRPr>
                    </a:p>
                  </a:txBody>
                  <a:tcPr marL="19504" marR="19504" marT="0" marB="0" anchor="ctr"/>
                </a:tc>
                <a:tc>
                  <a:txBody>
                    <a:bodyPr/>
                    <a:lstStyle/>
                    <a:p>
                      <a:pPr algn="ctr"/>
                      <a:r>
                        <a:rPr lang="en-US" sz="1100" kern="0">
                          <a:effectLst/>
                          <a:latin typeface="Cambria" panose="02040503050406030204" pitchFamily="18" charset="0"/>
                        </a:rPr>
                        <a:t>.088</a:t>
                      </a:r>
                      <a:endParaRPr lang="en-US">
                        <a:latin typeface="Cambria" panose="02040503050406030204" pitchFamily="18" charset="0"/>
                      </a:endParaRPr>
                    </a:p>
                  </a:txBody>
                  <a:tcPr marL="19504" marR="19504" marT="0" marB="0" anchor="ctr"/>
                </a:tc>
                <a:extLst>
                  <a:ext uri="{0D108BD9-81ED-4DB2-BD59-A6C34878D82A}">
                    <a16:rowId xmlns:a16="http://schemas.microsoft.com/office/drawing/2014/main" val="1391128596"/>
                  </a:ext>
                </a:extLst>
              </a:tr>
              <a:tr h="186470">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Within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599604410.165</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255</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2351389.844</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19504" marR="19504" marT="0" marB="0" anchor="ctr"/>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19504" marR="19504" marT="0" marB="0" anchor="ctr"/>
                </a:tc>
                <a:extLst>
                  <a:ext uri="{0D108BD9-81ED-4DB2-BD59-A6C34878D82A}">
                    <a16:rowId xmlns:a16="http://schemas.microsoft.com/office/drawing/2014/main" val="1886804980"/>
                  </a:ext>
                </a:extLst>
              </a:tr>
              <a:tr h="186470">
                <a:tc vMerge="1">
                  <a:txBody>
                    <a:bodyPr/>
                    <a:lstStyle/>
                    <a:p>
                      <a:endParaRPr lang="en-US"/>
                    </a:p>
                  </a:txBody>
                  <a:tcPr/>
                </a:tc>
                <a:tc gridSpan="2">
                  <a:txBody>
                    <a:bodyPr/>
                    <a:lstStyle/>
                    <a:p>
                      <a:pPr marL="0" marR="0" algn="ctr">
                        <a:lnSpc>
                          <a:spcPct val="107000"/>
                        </a:lnSpc>
                        <a:spcBef>
                          <a:spcPts val="0"/>
                        </a:spcBef>
                        <a:spcAft>
                          <a:spcPts val="0"/>
                        </a:spcAft>
                      </a:pPr>
                      <a:r>
                        <a:rPr lang="en-US" sz="1100" kern="0" dirty="0">
                          <a:effectLst/>
                          <a:latin typeface="Cambria" panose="02040503050406030204" pitchFamily="18" charset="0"/>
                        </a:rPr>
                        <a:t>Total</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606520561.556</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256</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19504" marR="19504" marT="0" marB="0" anchor="ctr"/>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19504" marR="19504" marT="0" marB="0" anchor="ctr"/>
                </a:tc>
                <a:extLst>
                  <a:ext uri="{0D108BD9-81ED-4DB2-BD59-A6C34878D82A}">
                    <a16:rowId xmlns:a16="http://schemas.microsoft.com/office/drawing/2014/main" val="1784466287"/>
                  </a:ext>
                </a:extLst>
              </a:tr>
              <a:tr h="193992">
                <a:tc rowSpan="3">
                  <a:txBody>
                    <a:bodyPr/>
                    <a:lstStyle/>
                    <a:p>
                      <a:pPr marL="0" marR="0" algn="ctr">
                        <a:lnSpc>
                          <a:spcPct val="107000"/>
                        </a:lnSpc>
                        <a:spcBef>
                          <a:spcPts val="0"/>
                        </a:spcBef>
                        <a:spcAft>
                          <a:spcPts val="0"/>
                        </a:spcAft>
                      </a:pPr>
                      <a:r>
                        <a:rPr lang="en-US" sz="1200" kern="0" dirty="0">
                          <a:effectLst/>
                          <a:latin typeface="Cambria" panose="02040503050406030204" pitchFamily="18" charset="0"/>
                        </a:rPr>
                        <a:t>Graft Take * Device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Between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Combined</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472.035</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472.035</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a:effectLst/>
                          <a:latin typeface="Cambria" panose="02040503050406030204" pitchFamily="18" charset="0"/>
                        </a:rPr>
                        <a:t>2.565</a:t>
                      </a:r>
                      <a:endParaRPr lang="en-US">
                        <a:latin typeface="Cambria" panose="02040503050406030204" pitchFamily="18" charset="0"/>
                      </a:endParaRPr>
                    </a:p>
                  </a:txBody>
                  <a:tcPr marL="19504" marR="19504" marT="0" marB="0" anchor="ctr"/>
                </a:tc>
                <a:tc>
                  <a:txBody>
                    <a:bodyPr/>
                    <a:lstStyle/>
                    <a:p>
                      <a:pPr algn="ctr"/>
                      <a:r>
                        <a:rPr lang="en-US" sz="1100" kern="0">
                          <a:effectLst/>
                          <a:latin typeface="Cambria" panose="02040503050406030204" pitchFamily="18" charset="0"/>
                        </a:rPr>
                        <a:t>.111</a:t>
                      </a:r>
                      <a:endParaRPr lang="en-US">
                        <a:latin typeface="Cambria" panose="02040503050406030204" pitchFamily="18" charset="0"/>
                      </a:endParaRPr>
                    </a:p>
                  </a:txBody>
                  <a:tcPr marL="19504" marR="19504" marT="0" marB="0" anchor="ctr"/>
                </a:tc>
                <a:extLst>
                  <a:ext uri="{0D108BD9-81ED-4DB2-BD59-A6C34878D82A}">
                    <a16:rowId xmlns:a16="http://schemas.microsoft.com/office/drawing/2014/main" val="4153477305"/>
                  </a:ext>
                </a:extLst>
              </a:tr>
              <a:tr h="186470">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Within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41040.080</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223</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184.036</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19504" marR="19504" marT="0" marB="0" anchor="ctr"/>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19504" marR="19504" marT="0" marB="0" anchor="ctr"/>
                </a:tc>
                <a:extLst>
                  <a:ext uri="{0D108BD9-81ED-4DB2-BD59-A6C34878D82A}">
                    <a16:rowId xmlns:a16="http://schemas.microsoft.com/office/drawing/2014/main" val="1351019407"/>
                  </a:ext>
                </a:extLst>
              </a:tr>
              <a:tr h="186470">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Total</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41512.116</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224</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19504" marR="19504" marT="0" marB="0" anchor="ctr"/>
                </a:tc>
                <a:tc>
                  <a:txBody>
                    <a:bodyPr/>
                    <a:lstStyle/>
                    <a:p>
                      <a:pPr algn="ctr"/>
                      <a:r>
                        <a:rPr lang="en-US" sz="1100" kern="0" dirty="0">
                          <a:effectLst/>
                          <a:latin typeface="Cambria" panose="02040503050406030204" pitchFamily="18" charset="0"/>
                        </a:rPr>
                        <a:t> </a:t>
                      </a:r>
                      <a:endParaRPr lang="en-US" dirty="0">
                        <a:latin typeface="Cambria" panose="02040503050406030204" pitchFamily="18" charset="0"/>
                      </a:endParaRPr>
                    </a:p>
                  </a:txBody>
                  <a:tcPr marL="19504" marR="19504" marT="0" marB="0" anchor="ctr"/>
                </a:tc>
                <a:tc>
                  <a:txBody>
                    <a:bodyPr/>
                    <a:lstStyle/>
                    <a:p>
                      <a:pPr algn="ctr"/>
                      <a:r>
                        <a:rPr lang="en-US" sz="1100" kern="0" dirty="0">
                          <a:effectLst/>
                          <a:latin typeface="Cambria" panose="02040503050406030204" pitchFamily="18" charset="0"/>
                        </a:rPr>
                        <a:t> </a:t>
                      </a:r>
                      <a:endParaRPr lang="en-US" dirty="0">
                        <a:latin typeface="Cambria" panose="02040503050406030204" pitchFamily="18" charset="0"/>
                      </a:endParaRPr>
                    </a:p>
                  </a:txBody>
                  <a:tcPr marL="19504" marR="19504" marT="0" marB="0" anchor="ctr"/>
                </a:tc>
                <a:extLst>
                  <a:ext uri="{0D108BD9-81ED-4DB2-BD59-A6C34878D82A}">
                    <a16:rowId xmlns:a16="http://schemas.microsoft.com/office/drawing/2014/main" val="4185505422"/>
                  </a:ext>
                </a:extLst>
              </a:tr>
            </a:tbl>
          </a:graphicData>
        </a:graphic>
      </p:graphicFrame>
    </p:spTree>
    <p:extLst>
      <p:ext uri="{BB962C8B-B14F-4D97-AF65-F5344CB8AC3E}">
        <p14:creationId xmlns:p14="http://schemas.microsoft.com/office/powerpoint/2010/main" val="2006410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0BA85-5D2A-3F98-9962-F3517346A620}"/>
              </a:ext>
            </a:extLst>
          </p:cNvPr>
          <p:cNvSpPr>
            <a:spLocks noGrp="1"/>
          </p:cNvSpPr>
          <p:nvPr>
            <p:ph type="title"/>
          </p:nvPr>
        </p:nvSpPr>
        <p:spPr>
          <a:xfrm>
            <a:off x="838199" y="168517"/>
            <a:ext cx="10014285" cy="1121440"/>
          </a:xfrm>
        </p:spPr>
        <p:txBody>
          <a:bodyPr>
            <a:noAutofit/>
          </a:bodyPr>
          <a:lstStyle/>
          <a:p>
            <a:r>
              <a:rPr lang="en-US" sz="3800" dirty="0">
                <a:solidFill>
                  <a:srgbClr val="FF0000"/>
                </a:solidFill>
                <a:latin typeface="Cambria" panose="02040503050406030204" pitchFamily="18" charset="0"/>
              </a:rPr>
              <a:t>Table 3: ANOVA for Small-Sized Burns (TBSA </a:t>
            </a:r>
            <a:r>
              <a:rPr lang="en-US" sz="3800" b="0" i="0" dirty="0">
                <a:solidFill>
                  <a:srgbClr val="FF0000"/>
                </a:solidFill>
                <a:effectLst/>
                <a:latin typeface="Cambria" panose="02040503050406030204" pitchFamily="18" charset="0"/>
              </a:rPr>
              <a:t>≤ 15%</a:t>
            </a:r>
            <a:r>
              <a:rPr lang="en-US" sz="3800" dirty="0">
                <a:solidFill>
                  <a:srgbClr val="FF0000"/>
                </a:solidFill>
                <a:latin typeface="Cambria" panose="02040503050406030204" pitchFamily="18" charset="0"/>
              </a:rPr>
              <a:t>)</a:t>
            </a:r>
          </a:p>
        </p:txBody>
      </p:sp>
      <p:graphicFrame>
        <p:nvGraphicFramePr>
          <p:cNvPr id="6" name="Table 5">
            <a:extLst>
              <a:ext uri="{FF2B5EF4-FFF2-40B4-BE49-F238E27FC236}">
                <a16:creationId xmlns:a16="http://schemas.microsoft.com/office/drawing/2014/main" id="{FEBAF3C1-46D8-D432-E4A3-D12D5A93FF3A}"/>
              </a:ext>
            </a:extLst>
          </p:cNvPr>
          <p:cNvGraphicFramePr>
            <a:graphicFrameLocks noGrp="1"/>
          </p:cNvGraphicFramePr>
          <p:nvPr>
            <p:extLst>
              <p:ext uri="{D42A27DB-BD31-4B8C-83A1-F6EECF244321}">
                <p14:modId xmlns:p14="http://schemas.microsoft.com/office/powerpoint/2010/main" val="488313929"/>
              </p:ext>
            </p:extLst>
          </p:nvPr>
        </p:nvGraphicFramePr>
        <p:xfrm>
          <a:off x="838197" y="1302064"/>
          <a:ext cx="10507581" cy="4461064"/>
        </p:xfrm>
        <a:graphic>
          <a:graphicData uri="http://schemas.openxmlformats.org/drawingml/2006/table">
            <a:tbl>
              <a:tblPr firstRow="1" firstCol="1" bandRow="1">
                <a:tableStyleId>{F5AB1C69-6EDB-4FF4-983F-18BD219EF322}</a:tableStyleId>
              </a:tblPr>
              <a:tblGrid>
                <a:gridCol w="1345173">
                  <a:extLst>
                    <a:ext uri="{9D8B030D-6E8A-4147-A177-3AD203B41FA5}">
                      <a16:colId xmlns:a16="http://schemas.microsoft.com/office/drawing/2014/main" val="4265058715"/>
                    </a:ext>
                  </a:extLst>
                </a:gridCol>
                <a:gridCol w="1486869">
                  <a:extLst>
                    <a:ext uri="{9D8B030D-6E8A-4147-A177-3AD203B41FA5}">
                      <a16:colId xmlns:a16="http://schemas.microsoft.com/office/drawing/2014/main" val="1839767236"/>
                    </a:ext>
                  </a:extLst>
                </a:gridCol>
                <a:gridCol w="972067">
                  <a:extLst>
                    <a:ext uri="{9D8B030D-6E8A-4147-A177-3AD203B41FA5}">
                      <a16:colId xmlns:a16="http://schemas.microsoft.com/office/drawing/2014/main" val="2182864588"/>
                    </a:ext>
                  </a:extLst>
                </a:gridCol>
                <a:gridCol w="1679025">
                  <a:extLst>
                    <a:ext uri="{9D8B030D-6E8A-4147-A177-3AD203B41FA5}">
                      <a16:colId xmlns:a16="http://schemas.microsoft.com/office/drawing/2014/main" val="1874079005"/>
                    </a:ext>
                  </a:extLst>
                </a:gridCol>
                <a:gridCol w="934194">
                  <a:extLst>
                    <a:ext uri="{9D8B030D-6E8A-4147-A177-3AD203B41FA5}">
                      <a16:colId xmlns:a16="http://schemas.microsoft.com/office/drawing/2014/main" val="339355731"/>
                    </a:ext>
                  </a:extLst>
                </a:gridCol>
                <a:gridCol w="1603279">
                  <a:extLst>
                    <a:ext uri="{9D8B030D-6E8A-4147-A177-3AD203B41FA5}">
                      <a16:colId xmlns:a16="http://schemas.microsoft.com/office/drawing/2014/main" val="3940451155"/>
                    </a:ext>
                  </a:extLst>
                </a:gridCol>
                <a:gridCol w="1275049">
                  <a:extLst>
                    <a:ext uri="{9D8B030D-6E8A-4147-A177-3AD203B41FA5}">
                      <a16:colId xmlns:a16="http://schemas.microsoft.com/office/drawing/2014/main" val="4187095707"/>
                    </a:ext>
                  </a:extLst>
                </a:gridCol>
                <a:gridCol w="1211925">
                  <a:extLst>
                    <a:ext uri="{9D8B030D-6E8A-4147-A177-3AD203B41FA5}">
                      <a16:colId xmlns:a16="http://schemas.microsoft.com/office/drawing/2014/main" val="320726927"/>
                    </a:ext>
                  </a:extLst>
                </a:gridCol>
              </a:tblGrid>
              <a:tr h="278953">
                <a:tc gridSpan="3">
                  <a:txBody>
                    <a:bodyPr/>
                    <a:lstStyle/>
                    <a:p>
                      <a:pPr marL="0" marR="0" algn="ctr">
                        <a:lnSpc>
                          <a:spcPct val="107000"/>
                        </a:lnSpc>
                        <a:spcBef>
                          <a:spcPts val="0"/>
                        </a:spcBef>
                        <a:spcAft>
                          <a:spcPts val="0"/>
                        </a:spcAft>
                      </a:pPr>
                      <a:r>
                        <a:rPr lang="en-US" sz="1100" kern="0" dirty="0">
                          <a:effectLst/>
                          <a:latin typeface="Cambria" panose="02040503050406030204" pitchFamily="18" charset="0"/>
                        </a:rPr>
                        <a:t> </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b"/>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1200" kern="0" dirty="0">
                          <a:effectLst/>
                          <a:latin typeface="Cambria" panose="02040503050406030204" pitchFamily="18" charset="0"/>
                        </a:rPr>
                        <a:t>Sum of Squares</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b"/>
                </a:tc>
                <a:tc>
                  <a:txBody>
                    <a:bodyPr/>
                    <a:lstStyle/>
                    <a:p>
                      <a:pPr marL="0" marR="0" algn="ctr">
                        <a:lnSpc>
                          <a:spcPct val="107000"/>
                        </a:lnSpc>
                        <a:spcBef>
                          <a:spcPts val="0"/>
                        </a:spcBef>
                        <a:spcAft>
                          <a:spcPts val="0"/>
                        </a:spcAft>
                      </a:pPr>
                      <a:r>
                        <a:rPr lang="en-US" sz="1200" kern="0" dirty="0" err="1">
                          <a:effectLst/>
                          <a:latin typeface="Cambria" panose="02040503050406030204" pitchFamily="18" charset="0"/>
                        </a:rPr>
                        <a:t>df</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b"/>
                </a:tc>
                <a:tc>
                  <a:txBody>
                    <a:bodyPr/>
                    <a:lstStyle/>
                    <a:p>
                      <a:pPr algn="ctr"/>
                      <a:r>
                        <a:rPr lang="en-US" sz="1200" kern="0" dirty="0">
                          <a:effectLst/>
                          <a:latin typeface="Cambria" panose="02040503050406030204" pitchFamily="18" charset="0"/>
                        </a:rPr>
                        <a:t>Mean Square</a:t>
                      </a:r>
                      <a:endParaRPr lang="en-US" dirty="0">
                        <a:latin typeface="Cambria" panose="02040503050406030204" pitchFamily="18" charset="0"/>
                      </a:endParaRPr>
                    </a:p>
                  </a:txBody>
                  <a:tcPr marL="20908" marR="20908" marT="0" marB="0" anchor="b"/>
                </a:tc>
                <a:tc>
                  <a:txBody>
                    <a:bodyPr/>
                    <a:lstStyle/>
                    <a:p>
                      <a:pPr marL="0" marR="0" algn="ctr">
                        <a:lnSpc>
                          <a:spcPct val="107000"/>
                        </a:lnSpc>
                        <a:spcBef>
                          <a:spcPts val="0"/>
                        </a:spcBef>
                        <a:spcAft>
                          <a:spcPts val="0"/>
                        </a:spcAft>
                      </a:pPr>
                      <a:r>
                        <a:rPr lang="en-US" sz="1200" kern="0" dirty="0">
                          <a:effectLst/>
                          <a:latin typeface="Cambria" panose="02040503050406030204" pitchFamily="18" charset="0"/>
                        </a:rPr>
                        <a:t>F</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b"/>
                </a:tc>
                <a:tc>
                  <a:txBody>
                    <a:bodyPr/>
                    <a:lstStyle/>
                    <a:p>
                      <a:pPr marL="0" marR="0" algn="ctr">
                        <a:lnSpc>
                          <a:spcPct val="107000"/>
                        </a:lnSpc>
                        <a:spcBef>
                          <a:spcPts val="0"/>
                        </a:spcBef>
                        <a:spcAft>
                          <a:spcPts val="0"/>
                        </a:spcAft>
                      </a:pPr>
                      <a:r>
                        <a:rPr lang="en-US" sz="1200" kern="0" dirty="0">
                          <a:effectLst/>
                          <a:latin typeface="Cambria" panose="02040503050406030204" pitchFamily="18" charset="0"/>
                        </a:rPr>
                        <a:t>P-value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b"/>
                </a:tc>
                <a:extLst>
                  <a:ext uri="{0D108BD9-81ED-4DB2-BD59-A6C34878D82A}">
                    <a16:rowId xmlns:a16="http://schemas.microsoft.com/office/drawing/2014/main" val="4033183570"/>
                  </a:ext>
                </a:extLst>
              </a:tr>
              <a:tr h="337176">
                <a:tc rowSpan="3">
                  <a:txBody>
                    <a:bodyPr/>
                    <a:lstStyle/>
                    <a:p>
                      <a:pPr marL="0" marR="0" algn="ctr">
                        <a:lnSpc>
                          <a:spcPct val="107000"/>
                        </a:lnSpc>
                        <a:spcBef>
                          <a:spcPts val="0"/>
                        </a:spcBef>
                        <a:spcAft>
                          <a:spcPts val="0"/>
                        </a:spcAft>
                      </a:pPr>
                      <a:r>
                        <a:rPr lang="en-US" sz="1200" kern="0" dirty="0">
                          <a:effectLst/>
                          <a:latin typeface="Cambria" panose="02040503050406030204" pitchFamily="18" charset="0"/>
                        </a:rPr>
                        <a:t>Age * Device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Between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Combined</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1525.698</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1525.698</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algn="ctr"/>
                      <a:r>
                        <a:rPr lang="en-US" sz="1100" kern="100">
                          <a:effectLst/>
                          <a:latin typeface="Cambria" panose="02040503050406030204" pitchFamily="18" charset="0"/>
                        </a:rPr>
                        <a:t>4.558</a:t>
                      </a:r>
                      <a:endParaRPr lang="en-US">
                        <a:latin typeface="Cambria" panose="02040503050406030204" pitchFamily="18" charset="0"/>
                      </a:endParaRPr>
                    </a:p>
                  </a:txBody>
                  <a:tcPr marL="20908" marR="20908" marT="0" marB="0"/>
                </a:tc>
                <a:tc>
                  <a:txBody>
                    <a:bodyPr/>
                    <a:lstStyle/>
                    <a:p>
                      <a:pPr algn="ctr"/>
                      <a:r>
                        <a:rPr lang="en-US" sz="1100" kern="100">
                          <a:effectLst/>
                          <a:latin typeface="Cambria" panose="02040503050406030204" pitchFamily="18" charset="0"/>
                        </a:rPr>
                        <a:t>.034</a:t>
                      </a:r>
                      <a:endParaRPr lang="en-US">
                        <a:latin typeface="Cambria" panose="02040503050406030204" pitchFamily="18" charset="0"/>
                      </a:endParaRPr>
                    </a:p>
                  </a:txBody>
                  <a:tcPr marL="20908" marR="20908" marT="0" marB="0"/>
                </a:tc>
                <a:extLst>
                  <a:ext uri="{0D108BD9-81ED-4DB2-BD59-A6C34878D82A}">
                    <a16:rowId xmlns:a16="http://schemas.microsoft.com/office/drawing/2014/main" val="3226371338"/>
                  </a:ext>
                </a:extLst>
              </a:tr>
              <a:tr h="337176">
                <a:tc vMerge="1">
                  <a:txBody>
                    <a:bodyPr/>
                    <a:lstStyle/>
                    <a:p>
                      <a:endParaRPr lang="en-US"/>
                    </a:p>
                  </a:txBody>
                  <a:tcPr/>
                </a:tc>
                <a:tc gridSpan="2">
                  <a:txBody>
                    <a:bodyPr/>
                    <a:lstStyle/>
                    <a:p>
                      <a:pPr marL="0" marR="0" algn="ctr">
                        <a:lnSpc>
                          <a:spcPct val="107000"/>
                        </a:lnSpc>
                        <a:spcBef>
                          <a:spcPts val="0"/>
                        </a:spcBef>
                        <a:spcAft>
                          <a:spcPts val="0"/>
                        </a:spcAft>
                      </a:pPr>
                      <a:r>
                        <a:rPr lang="en-US" sz="1100" kern="0" dirty="0">
                          <a:effectLst/>
                          <a:latin typeface="Cambria" panose="02040503050406030204" pitchFamily="18" charset="0"/>
                        </a:rPr>
                        <a:t>Within Groups</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54556.096</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163</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334.700</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20908" marR="20908" marT="0" marB="0"/>
                </a:tc>
                <a:tc>
                  <a:txBody>
                    <a:bodyPr/>
                    <a:lstStyle/>
                    <a:p>
                      <a:pPr algn="ctr"/>
                      <a:r>
                        <a:rPr lang="en-US" sz="1100" kern="0" dirty="0">
                          <a:effectLst/>
                          <a:latin typeface="Cambria" panose="02040503050406030204" pitchFamily="18" charset="0"/>
                        </a:rPr>
                        <a:t> </a:t>
                      </a:r>
                      <a:endParaRPr lang="en-US" dirty="0">
                        <a:latin typeface="Cambria" panose="02040503050406030204" pitchFamily="18" charset="0"/>
                      </a:endParaRPr>
                    </a:p>
                  </a:txBody>
                  <a:tcPr marL="20908" marR="20908" marT="0" marB="0"/>
                </a:tc>
                <a:extLst>
                  <a:ext uri="{0D108BD9-81ED-4DB2-BD59-A6C34878D82A}">
                    <a16:rowId xmlns:a16="http://schemas.microsoft.com/office/drawing/2014/main" val="1666527799"/>
                  </a:ext>
                </a:extLst>
              </a:tr>
              <a:tr h="178460">
                <a:tc vMerge="1">
                  <a:txBody>
                    <a:bodyPr/>
                    <a:lstStyle/>
                    <a:p>
                      <a:endParaRPr lang="en-US"/>
                    </a:p>
                  </a:txBody>
                  <a:tcPr/>
                </a:tc>
                <a:tc gridSpan="2">
                  <a:txBody>
                    <a:bodyPr/>
                    <a:lstStyle/>
                    <a:p>
                      <a:pPr marL="0" marR="0" algn="ctr">
                        <a:lnSpc>
                          <a:spcPct val="107000"/>
                        </a:lnSpc>
                        <a:spcBef>
                          <a:spcPts val="0"/>
                        </a:spcBef>
                        <a:spcAft>
                          <a:spcPts val="0"/>
                        </a:spcAft>
                      </a:pPr>
                      <a:r>
                        <a:rPr lang="en-US" sz="1100" kern="0" dirty="0">
                          <a:effectLst/>
                          <a:latin typeface="Cambria" panose="02040503050406030204" pitchFamily="18" charset="0"/>
                        </a:rPr>
                        <a:t>Total</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56081.794</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164</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20908" marR="20908" marT="0" marB="0"/>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20908" marR="20908" marT="0" marB="0"/>
                </a:tc>
                <a:extLst>
                  <a:ext uri="{0D108BD9-81ED-4DB2-BD59-A6C34878D82A}">
                    <a16:rowId xmlns:a16="http://schemas.microsoft.com/office/drawing/2014/main" val="1529734046"/>
                  </a:ext>
                </a:extLst>
              </a:tr>
              <a:tr h="178460">
                <a:tc rowSpan="3">
                  <a:txBody>
                    <a:bodyPr/>
                    <a:lstStyle/>
                    <a:p>
                      <a:pPr marL="0" marR="0" algn="ctr">
                        <a:lnSpc>
                          <a:spcPct val="107000"/>
                        </a:lnSpc>
                        <a:spcBef>
                          <a:spcPts val="0"/>
                        </a:spcBef>
                        <a:spcAft>
                          <a:spcPts val="0"/>
                        </a:spcAft>
                      </a:pPr>
                      <a:r>
                        <a:rPr lang="en-US" sz="1200" kern="0" dirty="0">
                          <a:effectLst/>
                          <a:latin typeface="Cambria" panose="02040503050406030204" pitchFamily="18" charset="0"/>
                        </a:rPr>
                        <a:t>TBSA * Device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Between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Combined</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.448</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.448</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algn="ctr"/>
                      <a:r>
                        <a:rPr lang="en-US" sz="1100" kern="100">
                          <a:effectLst/>
                          <a:latin typeface="Cambria" panose="02040503050406030204" pitchFamily="18" charset="0"/>
                        </a:rPr>
                        <a:t>.026</a:t>
                      </a:r>
                      <a:endParaRPr lang="en-US">
                        <a:latin typeface="Cambria" panose="02040503050406030204" pitchFamily="18" charset="0"/>
                      </a:endParaRPr>
                    </a:p>
                  </a:txBody>
                  <a:tcPr marL="20908" marR="20908" marT="0" marB="0"/>
                </a:tc>
                <a:tc>
                  <a:txBody>
                    <a:bodyPr/>
                    <a:lstStyle/>
                    <a:p>
                      <a:pPr algn="ctr"/>
                      <a:r>
                        <a:rPr lang="en-US" sz="1100" kern="100">
                          <a:effectLst/>
                          <a:latin typeface="Cambria" panose="02040503050406030204" pitchFamily="18" charset="0"/>
                        </a:rPr>
                        <a:t>.873</a:t>
                      </a:r>
                      <a:endParaRPr lang="en-US">
                        <a:latin typeface="Cambria" panose="02040503050406030204" pitchFamily="18" charset="0"/>
                      </a:endParaRPr>
                    </a:p>
                  </a:txBody>
                  <a:tcPr marL="20908" marR="20908" marT="0" marB="0"/>
                </a:tc>
                <a:extLst>
                  <a:ext uri="{0D108BD9-81ED-4DB2-BD59-A6C34878D82A}">
                    <a16:rowId xmlns:a16="http://schemas.microsoft.com/office/drawing/2014/main" val="3811977682"/>
                  </a:ext>
                </a:extLst>
              </a:tr>
              <a:tr h="195995">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Within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2528.996</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144</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17.562</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20908" marR="20908" marT="0" marB="0"/>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20908" marR="20908" marT="0" marB="0"/>
                </a:tc>
                <a:extLst>
                  <a:ext uri="{0D108BD9-81ED-4DB2-BD59-A6C34878D82A}">
                    <a16:rowId xmlns:a16="http://schemas.microsoft.com/office/drawing/2014/main" val="2580122990"/>
                  </a:ext>
                </a:extLst>
              </a:tr>
              <a:tr h="178460">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Total</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2529.445</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145</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20908" marR="20908" marT="0" marB="0"/>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20908" marR="20908" marT="0" marB="0"/>
                </a:tc>
                <a:extLst>
                  <a:ext uri="{0D108BD9-81ED-4DB2-BD59-A6C34878D82A}">
                    <a16:rowId xmlns:a16="http://schemas.microsoft.com/office/drawing/2014/main" val="827191514"/>
                  </a:ext>
                </a:extLst>
              </a:tr>
              <a:tr h="337176">
                <a:tc rowSpan="3">
                  <a:txBody>
                    <a:bodyPr/>
                    <a:lstStyle/>
                    <a:p>
                      <a:pPr marL="0" marR="0" algn="ctr">
                        <a:lnSpc>
                          <a:spcPct val="107000"/>
                        </a:lnSpc>
                        <a:spcBef>
                          <a:spcPts val="0"/>
                        </a:spcBef>
                        <a:spcAft>
                          <a:spcPts val="0"/>
                        </a:spcAft>
                      </a:pPr>
                      <a:r>
                        <a:rPr lang="en-US" sz="1200" kern="0" dirty="0">
                          <a:effectLst/>
                          <a:latin typeface="Cambria" panose="02040503050406030204" pitchFamily="18" charset="0"/>
                        </a:rPr>
                        <a:t>LOS * Device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Between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Combined</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1506.820</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1506.820</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algn="ctr"/>
                      <a:r>
                        <a:rPr lang="en-US" sz="1100" kern="100">
                          <a:effectLst/>
                          <a:latin typeface="Cambria" panose="02040503050406030204" pitchFamily="18" charset="0"/>
                        </a:rPr>
                        <a:t>5.009</a:t>
                      </a:r>
                      <a:endParaRPr lang="en-US">
                        <a:latin typeface="Cambria" panose="02040503050406030204" pitchFamily="18" charset="0"/>
                      </a:endParaRPr>
                    </a:p>
                  </a:txBody>
                  <a:tcPr marL="20908" marR="20908" marT="0" marB="0" anchor="ctr"/>
                </a:tc>
                <a:tc>
                  <a:txBody>
                    <a:bodyPr/>
                    <a:lstStyle/>
                    <a:p>
                      <a:pPr algn="ctr"/>
                      <a:r>
                        <a:rPr lang="en-US" sz="1100" kern="100">
                          <a:effectLst/>
                          <a:latin typeface="Cambria" panose="02040503050406030204" pitchFamily="18" charset="0"/>
                        </a:rPr>
                        <a:t>.027</a:t>
                      </a:r>
                      <a:endParaRPr lang="en-US">
                        <a:latin typeface="Cambria" panose="02040503050406030204" pitchFamily="18" charset="0"/>
                      </a:endParaRPr>
                    </a:p>
                  </a:txBody>
                  <a:tcPr marL="20908" marR="20908" marT="0" marB="0" anchor="ctr"/>
                </a:tc>
                <a:extLst>
                  <a:ext uri="{0D108BD9-81ED-4DB2-BD59-A6C34878D82A}">
                    <a16:rowId xmlns:a16="http://schemas.microsoft.com/office/drawing/2014/main" val="2892276900"/>
                  </a:ext>
                </a:extLst>
              </a:tr>
              <a:tr h="337176">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Within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49038.314</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163</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300.849</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20908" marR="20908"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20908" marR="20908" marT="0" marB="0" anchor="ctr"/>
                </a:tc>
                <a:extLst>
                  <a:ext uri="{0D108BD9-81ED-4DB2-BD59-A6C34878D82A}">
                    <a16:rowId xmlns:a16="http://schemas.microsoft.com/office/drawing/2014/main" val="1522689748"/>
                  </a:ext>
                </a:extLst>
              </a:tr>
              <a:tr h="178460">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Total</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50545.134</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164</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20908" marR="20908"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20908" marR="20908" marT="0" marB="0" anchor="ctr"/>
                </a:tc>
                <a:extLst>
                  <a:ext uri="{0D108BD9-81ED-4DB2-BD59-A6C34878D82A}">
                    <a16:rowId xmlns:a16="http://schemas.microsoft.com/office/drawing/2014/main" val="1943742608"/>
                  </a:ext>
                </a:extLst>
              </a:tr>
              <a:tr h="337176">
                <a:tc rowSpan="3">
                  <a:txBody>
                    <a:bodyPr/>
                    <a:lstStyle/>
                    <a:p>
                      <a:pPr marL="0" marR="0" algn="ctr">
                        <a:lnSpc>
                          <a:spcPct val="107000"/>
                        </a:lnSpc>
                        <a:spcBef>
                          <a:spcPts val="0"/>
                        </a:spcBef>
                        <a:spcAft>
                          <a:spcPts val="0"/>
                        </a:spcAft>
                      </a:pPr>
                      <a:r>
                        <a:rPr lang="en-US" sz="1200" kern="0" dirty="0">
                          <a:effectLst/>
                          <a:latin typeface="Cambria" panose="02040503050406030204" pitchFamily="18" charset="0"/>
                        </a:rPr>
                        <a:t>OR Time #1 * Device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Between Groups</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Combined</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12558.259</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12558.259</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algn="ctr"/>
                      <a:r>
                        <a:rPr lang="en-US" sz="1100" kern="100">
                          <a:effectLst/>
                          <a:latin typeface="Cambria" panose="02040503050406030204" pitchFamily="18" charset="0"/>
                        </a:rPr>
                        <a:t>4.863</a:t>
                      </a:r>
                      <a:endParaRPr lang="en-US">
                        <a:latin typeface="Cambria" panose="02040503050406030204" pitchFamily="18" charset="0"/>
                      </a:endParaRPr>
                    </a:p>
                  </a:txBody>
                  <a:tcPr marL="20908" marR="20908" marT="0" marB="0" anchor="ctr"/>
                </a:tc>
                <a:tc>
                  <a:txBody>
                    <a:bodyPr/>
                    <a:lstStyle/>
                    <a:p>
                      <a:pPr algn="ctr"/>
                      <a:r>
                        <a:rPr lang="en-US" sz="1100" kern="100" dirty="0">
                          <a:effectLst/>
                          <a:latin typeface="Cambria" panose="02040503050406030204" pitchFamily="18" charset="0"/>
                        </a:rPr>
                        <a:t>.029</a:t>
                      </a:r>
                      <a:endParaRPr lang="en-US" dirty="0">
                        <a:latin typeface="Cambria" panose="02040503050406030204" pitchFamily="18" charset="0"/>
                      </a:endParaRPr>
                    </a:p>
                  </a:txBody>
                  <a:tcPr marL="20908" marR="20908" marT="0" marB="0" anchor="ctr"/>
                </a:tc>
                <a:extLst>
                  <a:ext uri="{0D108BD9-81ED-4DB2-BD59-A6C34878D82A}">
                    <a16:rowId xmlns:a16="http://schemas.microsoft.com/office/drawing/2014/main" val="4081781585"/>
                  </a:ext>
                </a:extLst>
              </a:tr>
              <a:tr h="337176">
                <a:tc vMerge="1">
                  <a:txBody>
                    <a:bodyPr/>
                    <a:lstStyle/>
                    <a:p>
                      <a:endParaRPr lang="en-US"/>
                    </a:p>
                  </a:txBody>
                  <a:tcPr/>
                </a:tc>
                <a:tc gridSpan="2">
                  <a:txBody>
                    <a:bodyPr/>
                    <a:lstStyle/>
                    <a:p>
                      <a:pPr marL="0" marR="0" algn="ctr">
                        <a:lnSpc>
                          <a:spcPct val="107000"/>
                        </a:lnSpc>
                        <a:spcBef>
                          <a:spcPts val="0"/>
                        </a:spcBef>
                        <a:spcAft>
                          <a:spcPts val="0"/>
                        </a:spcAft>
                      </a:pPr>
                      <a:r>
                        <a:rPr lang="en-US" sz="1100" kern="0" dirty="0">
                          <a:effectLst/>
                          <a:latin typeface="Cambria" panose="02040503050406030204" pitchFamily="18" charset="0"/>
                        </a:rPr>
                        <a:t>Within Groups</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420972.444</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algn="ctr"/>
                      <a:r>
                        <a:rPr lang="en-US" sz="1100" kern="100" dirty="0">
                          <a:effectLst/>
                          <a:latin typeface="Cambria" panose="02040503050406030204" pitchFamily="18" charset="0"/>
                        </a:rPr>
                        <a:t>163</a:t>
                      </a:r>
                      <a:endParaRPr lang="en-US" dirty="0">
                        <a:latin typeface="Cambria" panose="02040503050406030204" pitchFamily="18" charset="0"/>
                      </a:endParaRPr>
                    </a:p>
                  </a:txBody>
                  <a:tcPr marL="20908" marR="20908"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2582.653</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20908" marR="20908"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20908" marR="20908" marT="0" marB="0" anchor="ctr"/>
                </a:tc>
                <a:extLst>
                  <a:ext uri="{0D108BD9-81ED-4DB2-BD59-A6C34878D82A}">
                    <a16:rowId xmlns:a16="http://schemas.microsoft.com/office/drawing/2014/main" val="2194438807"/>
                  </a:ext>
                </a:extLst>
              </a:tr>
              <a:tr h="178460">
                <a:tc vMerge="1">
                  <a:txBody>
                    <a:bodyPr/>
                    <a:lstStyle/>
                    <a:p>
                      <a:endParaRPr lang="en-US"/>
                    </a:p>
                  </a:txBody>
                  <a:tcPr/>
                </a:tc>
                <a:tc gridSpan="2">
                  <a:txBody>
                    <a:bodyPr/>
                    <a:lstStyle/>
                    <a:p>
                      <a:pPr marL="0" marR="0" algn="ctr">
                        <a:lnSpc>
                          <a:spcPct val="107000"/>
                        </a:lnSpc>
                        <a:spcBef>
                          <a:spcPts val="0"/>
                        </a:spcBef>
                        <a:spcAft>
                          <a:spcPts val="0"/>
                        </a:spcAft>
                      </a:pPr>
                      <a:r>
                        <a:rPr lang="en-US" sz="1100" kern="0" dirty="0">
                          <a:effectLst/>
                          <a:latin typeface="Cambria" panose="02040503050406030204" pitchFamily="18" charset="0"/>
                        </a:rPr>
                        <a:t>Total</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433530.703</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algn="ctr"/>
                      <a:r>
                        <a:rPr lang="en-US" sz="1100" kern="100">
                          <a:effectLst/>
                          <a:latin typeface="Cambria" panose="02040503050406030204" pitchFamily="18" charset="0"/>
                        </a:rPr>
                        <a:t>164</a:t>
                      </a:r>
                      <a:endParaRPr lang="en-US">
                        <a:latin typeface="Cambria" panose="02040503050406030204" pitchFamily="18" charset="0"/>
                      </a:endParaRPr>
                    </a:p>
                  </a:txBody>
                  <a:tcPr marL="20908" marR="20908"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algn="ctr"/>
                      <a:r>
                        <a:rPr lang="en-US" sz="1100" kern="0" dirty="0">
                          <a:effectLst/>
                          <a:latin typeface="Cambria" panose="02040503050406030204" pitchFamily="18" charset="0"/>
                        </a:rPr>
                        <a:t> </a:t>
                      </a:r>
                      <a:endParaRPr lang="en-US" dirty="0">
                        <a:latin typeface="Cambria" panose="02040503050406030204" pitchFamily="18" charset="0"/>
                      </a:endParaRPr>
                    </a:p>
                  </a:txBody>
                  <a:tcPr marL="20908" marR="20908" marT="0" marB="0" anchor="ctr"/>
                </a:tc>
                <a:tc>
                  <a:txBody>
                    <a:bodyPr/>
                    <a:lstStyle/>
                    <a:p>
                      <a:pPr algn="ctr"/>
                      <a:r>
                        <a:rPr lang="en-US" sz="1100" kern="100" dirty="0">
                          <a:effectLst/>
                          <a:latin typeface="Cambria" panose="02040503050406030204" pitchFamily="18" charset="0"/>
                        </a:rPr>
                        <a:t> </a:t>
                      </a:r>
                      <a:endParaRPr lang="en-US" dirty="0">
                        <a:latin typeface="Cambria" panose="02040503050406030204" pitchFamily="18" charset="0"/>
                      </a:endParaRPr>
                    </a:p>
                  </a:txBody>
                  <a:tcPr marL="20908" marR="20908" marT="0" marB="0" anchor="ctr"/>
                </a:tc>
                <a:extLst>
                  <a:ext uri="{0D108BD9-81ED-4DB2-BD59-A6C34878D82A}">
                    <a16:rowId xmlns:a16="http://schemas.microsoft.com/office/drawing/2014/main" val="1070335593"/>
                  </a:ext>
                </a:extLst>
              </a:tr>
              <a:tr h="178460">
                <a:tc rowSpan="3">
                  <a:txBody>
                    <a:bodyPr/>
                    <a:lstStyle/>
                    <a:p>
                      <a:pPr marL="0" marR="0" algn="ctr">
                        <a:lnSpc>
                          <a:spcPct val="107000"/>
                        </a:lnSpc>
                        <a:spcBef>
                          <a:spcPts val="0"/>
                        </a:spcBef>
                        <a:spcAft>
                          <a:spcPts val="0"/>
                        </a:spcAft>
                      </a:pPr>
                      <a:r>
                        <a:rPr lang="en-US" sz="1200" kern="0" dirty="0">
                          <a:effectLst/>
                          <a:latin typeface="Cambria" panose="02040503050406030204" pitchFamily="18" charset="0"/>
                        </a:rPr>
                        <a:t>Graft Size * Device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Between Groups</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Combined</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15964.082</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algn="ctr"/>
                      <a:r>
                        <a:rPr lang="en-US" sz="1100" kern="100">
                          <a:effectLst/>
                          <a:latin typeface="Cambria" panose="02040503050406030204" pitchFamily="18" charset="0"/>
                        </a:rPr>
                        <a:t>1</a:t>
                      </a:r>
                      <a:endParaRPr lang="en-US">
                        <a:latin typeface="Cambria" panose="02040503050406030204" pitchFamily="18" charset="0"/>
                      </a:endParaRPr>
                    </a:p>
                  </a:txBody>
                  <a:tcPr marL="20908" marR="20908"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15964.082</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algn="ctr"/>
                      <a:r>
                        <a:rPr lang="en-US" sz="1100" kern="100">
                          <a:effectLst/>
                          <a:latin typeface="Cambria" panose="02040503050406030204" pitchFamily="18" charset="0"/>
                        </a:rPr>
                        <a:t>.027</a:t>
                      </a:r>
                      <a:endParaRPr lang="en-US">
                        <a:latin typeface="Cambria" panose="02040503050406030204" pitchFamily="18" charset="0"/>
                      </a:endParaRPr>
                    </a:p>
                  </a:txBody>
                  <a:tcPr marL="20908" marR="20908" marT="0" marB="0" anchor="ctr"/>
                </a:tc>
                <a:tc>
                  <a:txBody>
                    <a:bodyPr/>
                    <a:lstStyle/>
                    <a:p>
                      <a:pPr algn="ctr"/>
                      <a:r>
                        <a:rPr lang="en-US" sz="1100" kern="100">
                          <a:effectLst/>
                          <a:latin typeface="Cambria" panose="02040503050406030204" pitchFamily="18" charset="0"/>
                        </a:rPr>
                        <a:t>.869</a:t>
                      </a:r>
                      <a:endParaRPr lang="en-US">
                        <a:latin typeface="Cambria" panose="02040503050406030204" pitchFamily="18" charset="0"/>
                      </a:endParaRPr>
                    </a:p>
                  </a:txBody>
                  <a:tcPr marL="20908" marR="20908" marT="0" marB="0" anchor="ctr"/>
                </a:tc>
                <a:extLst>
                  <a:ext uri="{0D108BD9-81ED-4DB2-BD59-A6C34878D82A}">
                    <a16:rowId xmlns:a16="http://schemas.microsoft.com/office/drawing/2014/main" val="3266299552"/>
                  </a:ext>
                </a:extLst>
              </a:tr>
              <a:tr h="178460">
                <a:tc vMerge="1">
                  <a:txBody>
                    <a:bodyPr/>
                    <a:lstStyle/>
                    <a:p>
                      <a:endParaRPr lang="en-US"/>
                    </a:p>
                  </a:txBody>
                  <a:tcPr/>
                </a:tc>
                <a:tc gridSpan="2">
                  <a:txBody>
                    <a:bodyPr/>
                    <a:lstStyle/>
                    <a:p>
                      <a:pPr marL="0" marR="0" algn="ctr">
                        <a:lnSpc>
                          <a:spcPct val="107000"/>
                        </a:lnSpc>
                        <a:spcBef>
                          <a:spcPts val="0"/>
                        </a:spcBef>
                        <a:spcAft>
                          <a:spcPts val="0"/>
                        </a:spcAft>
                      </a:pPr>
                      <a:r>
                        <a:rPr lang="en-US" sz="1100" kern="0" dirty="0">
                          <a:effectLst/>
                          <a:latin typeface="Cambria" panose="02040503050406030204" pitchFamily="18" charset="0"/>
                        </a:rPr>
                        <a:t>Within Groups</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94764291.867</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algn="ctr"/>
                      <a:r>
                        <a:rPr lang="en-US" sz="1100" kern="100">
                          <a:effectLst/>
                          <a:latin typeface="Cambria" panose="02040503050406030204" pitchFamily="18" charset="0"/>
                        </a:rPr>
                        <a:t>163</a:t>
                      </a:r>
                      <a:endParaRPr lang="en-US">
                        <a:latin typeface="Cambria" panose="02040503050406030204" pitchFamily="18" charset="0"/>
                      </a:endParaRPr>
                    </a:p>
                  </a:txBody>
                  <a:tcPr marL="20908" marR="20908"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581376.024</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20908" marR="20908"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20908" marR="20908" marT="0" marB="0" anchor="ctr"/>
                </a:tc>
                <a:extLst>
                  <a:ext uri="{0D108BD9-81ED-4DB2-BD59-A6C34878D82A}">
                    <a16:rowId xmlns:a16="http://schemas.microsoft.com/office/drawing/2014/main" val="37586905"/>
                  </a:ext>
                </a:extLst>
              </a:tr>
              <a:tr h="178460">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Total</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94780255.949</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algn="ctr"/>
                      <a:r>
                        <a:rPr lang="en-US" sz="1100" kern="100">
                          <a:effectLst/>
                          <a:latin typeface="Cambria" panose="02040503050406030204" pitchFamily="18" charset="0"/>
                        </a:rPr>
                        <a:t>164</a:t>
                      </a:r>
                      <a:endParaRPr lang="en-US">
                        <a:latin typeface="Cambria" panose="02040503050406030204" pitchFamily="18" charset="0"/>
                      </a:endParaRPr>
                    </a:p>
                  </a:txBody>
                  <a:tcPr marL="20908" marR="20908"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20908" marR="20908"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20908" marR="20908" marT="0" marB="0" anchor="ctr"/>
                </a:tc>
                <a:extLst>
                  <a:ext uri="{0D108BD9-81ED-4DB2-BD59-A6C34878D82A}">
                    <a16:rowId xmlns:a16="http://schemas.microsoft.com/office/drawing/2014/main" val="3866629807"/>
                  </a:ext>
                </a:extLst>
              </a:tr>
              <a:tr h="178460">
                <a:tc rowSpan="3">
                  <a:txBody>
                    <a:bodyPr/>
                    <a:lstStyle/>
                    <a:p>
                      <a:pPr marL="0" marR="0" algn="ctr">
                        <a:lnSpc>
                          <a:spcPct val="107000"/>
                        </a:lnSpc>
                        <a:spcBef>
                          <a:spcPts val="0"/>
                        </a:spcBef>
                        <a:spcAft>
                          <a:spcPts val="0"/>
                        </a:spcAft>
                      </a:pPr>
                      <a:r>
                        <a:rPr lang="en-US" sz="1200" kern="0" dirty="0">
                          <a:effectLst/>
                          <a:latin typeface="Cambria" panose="02040503050406030204" pitchFamily="18" charset="0"/>
                        </a:rPr>
                        <a:t>Graft Take * Device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Between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Combined</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a:txBody>
                    <a:bodyPr/>
                    <a:lstStyle/>
                    <a:p>
                      <a:pPr marL="0" marR="0" algn="ctr">
                        <a:lnSpc>
                          <a:spcPct val="107000"/>
                        </a:lnSpc>
                        <a:spcBef>
                          <a:spcPts val="0"/>
                        </a:spcBef>
                        <a:spcAft>
                          <a:spcPts val="0"/>
                        </a:spcAft>
                      </a:pPr>
                      <a:r>
                        <a:rPr lang="en-US" sz="1100" kern="100" dirty="0">
                          <a:effectLst/>
                          <a:latin typeface="Cambria" panose="02040503050406030204" pitchFamily="18" charset="0"/>
                        </a:rPr>
                        <a:t>25.086</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algn="ctr"/>
                      <a:r>
                        <a:rPr lang="en-US" sz="1100" kern="100">
                          <a:effectLst/>
                          <a:latin typeface="Cambria" panose="02040503050406030204" pitchFamily="18" charset="0"/>
                        </a:rPr>
                        <a:t>1</a:t>
                      </a:r>
                      <a:endParaRPr lang="en-US">
                        <a:latin typeface="Cambria" panose="02040503050406030204" pitchFamily="18" charset="0"/>
                      </a:endParaRPr>
                    </a:p>
                  </a:txBody>
                  <a:tcPr marL="20908" marR="20908"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25.086</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algn="ctr"/>
                      <a:r>
                        <a:rPr lang="en-US" sz="1100" kern="100">
                          <a:effectLst/>
                          <a:latin typeface="Cambria" panose="02040503050406030204" pitchFamily="18" charset="0"/>
                        </a:rPr>
                        <a:t>.155</a:t>
                      </a:r>
                      <a:endParaRPr lang="en-US">
                        <a:latin typeface="Cambria" panose="02040503050406030204" pitchFamily="18" charset="0"/>
                      </a:endParaRPr>
                    </a:p>
                  </a:txBody>
                  <a:tcPr marL="20908" marR="20908" marT="0" marB="0" anchor="ctr"/>
                </a:tc>
                <a:tc>
                  <a:txBody>
                    <a:bodyPr/>
                    <a:lstStyle/>
                    <a:p>
                      <a:pPr algn="ctr"/>
                      <a:r>
                        <a:rPr lang="en-US" sz="1100" kern="100">
                          <a:effectLst/>
                          <a:latin typeface="Cambria" panose="02040503050406030204" pitchFamily="18" charset="0"/>
                        </a:rPr>
                        <a:t>.694</a:t>
                      </a:r>
                      <a:endParaRPr lang="en-US">
                        <a:latin typeface="Cambria" panose="02040503050406030204" pitchFamily="18" charset="0"/>
                      </a:endParaRPr>
                    </a:p>
                  </a:txBody>
                  <a:tcPr marL="20908" marR="20908" marT="0" marB="0" anchor="ctr"/>
                </a:tc>
                <a:extLst>
                  <a:ext uri="{0D108BD9-81ED-4DB2-BD59-A6C34878D82A}">
                    <a16:rowId xmlns:a16="http://schemas.microsoft.com/office/drawing/2014/main" val="554048656"/>
                  </a:ext>
                </a:extLst>
              </a:tr>
              <a:tr h="178460">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Within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24438.751</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algn="ctr"/>
                      <a:r>
                        <a:rPr lang="en-US" sz="1100" kern="100">
                          <a:effectLst/>
                          <a:latin typeface="Cambria" panose="02040503050406030204" pitchFamily="18" charset="0"/>
                        </a:rPr>
                        <a:t>151</a:t>
                      </a:r>
                      <a:endParaRPr lang="en-US">
                        <a:latin typeface="Cambria" panose="02040503050406030204" pitchFamily="18" charset="0"/>
                      </a:endParaRPr>
                    </a:p>
                  </a:txBody>
                  <a:tcPr marL="20908" marR="20908"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161.846</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20908" marR="20908" marT="0" marB="0" anchor="ctr"/>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20908" marR="20908" marT="0" marB="0" anchor="ctr"/>
                </a:tc>
                <a:extLst>
                  <a:ext uri="{0D108BD9-81ED-4DB2-BD59-A6C34878D82A}">
                    <a16:rowId xmlns:a16="http://schemas.microsoft.com/office/drawing/2014/main" val="2275169352"/>
                  </a:ext>
                </a:extLst>
              </a:tr>
              <a:tr h="178460">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Total</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24463.837</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algn="ctr"/>
                      <a:r>
                        <a:rPr lang="en-US" sz="1100" kern="100" dirty="0">
                          <a:effectLst/>
                          <a:latin typeface="Cambria" panose="02040503050406030204" pitchFamily="18" charset="0"/>
                        </a:rPr>
                        <a:t>152</a:t>
                      </a:r>
                      <a:endParaRPr lang="en-US" dirty="0">
                        <a:latin typeface="Cambria" panose="02040503050406030204" pitchFamily="18" charset="0"/>
                      </a:endParaRPr>
                    </a:p>
                  </a:txBody>
                  <a:tcPr marL="20908" marR="20908"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0908" marR="20908" marT="0" marB="0" anchor="ctr"/>
                </a:tc>
                <a:tc>
                  <a:txBody>
                    <a:bodyPr/>
                    <a:lstStyle/>
                    <a:p>
                      <a:pPr algn="ctr"/>
                      <a:r>
                        <a:rPr lang="en-US" sz="1100" kern="100" dirty="0">
                          <a:effectLst/>
                          <a:latin typeface="Cambria" panose="02040503050406030204" pitchFamily="18" charset="0"/>
                        </a:rPr>
                        <a:t> </a:t>
                      </a:r>
                      <a:endParaRPr lang="en-US" dirty="0">
                        <a:latin typeface="Cambria" panose="02040503050406030204" pitchFamily="18" charset="0"/>
                      </a:endParaRPr>
                    </a:p>
                  </a:txBody>
                  <a:tcPr marL="20908" marR="20908" marT="0" marB="0" anchor="ctr"/>
                </a:tc>
                <a:tc>
                  <a:txBody>
                    <a:bodyPr/>
                    <a:lstStyle/>
                    <a:p>
                      <a:pPr algn="ctr"/>
                      <a:r>
                        <a:rPr lang="en-US" sz="1100" kern="0" dirty="0">
                          <a:effectLst/>
                          <a:latin typeface="Cambria" panose="02040503050406030204" pitchFamily="18" charset="0"/>
                        </a:rPr>
                        <a:t> </a:t>
                      </a:r>
                      <a:endParaRPr lang="en-US" dirty="0">
                        <a:latin typeface="Cambria" panose="02040503050406030204" pitchFamily="18" charset="0"/>
                      </a:endParaRPr>
                    </a:p>
                  </a:txBody>
                  <a:tcPr marL="20908" marR="20908" marT="0" marB="0" anchor="ctr"/>
                </a:tc>
                <a:extLst>
                  <a:ext uri="{0D108BD9-81ED-4DB2-BD59-A6C34878D82A}">
                    <a16:rowId xmlns:a16="http://schemas.microsoft.com/office/drawing/2014/main" val="2895586295"/>
                  </a:ext>
                </a:extLst>
              </a:tr>
            </a:tbl>
          </a:graphicData>
        </a:graphic>
      </p:graphicFrame>
    </p:spTree>
    <p:extLst>
      <p:ext uri="{BB962C8B-B14F-4D97-AF65-F5344CB8AC3E}">
        <p14:creationId xmlns:p14="http://schemas.microsoft.com/office/powerpoint/2010/main" val="3791783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A5CCC-C83E-5ED8-7E87-1D6A6D6B0FEC}"/>
              </a:ext>
            </a:extLst>
          </p:cNvPr>
          <p:cNvSpPr>
            <a:spLocks noGrp="1"/>
          </p:cNvSpPr>
          <p:nvPr>
            <p:ph type="title"/>
          </p:nvPr>
        </p:nvSpPr>
        <p:spPr>
          <a:xfrm>
            <a:off x="838200" y="186068"/>
            <a:ext cx="10515600" cy="1121440"/>
          </a:xfrm>
        </p:spPr>
        <p:txBody>
          <a:bodyPr>
            <a:noAutofit/>
          </a:bodyPr>
          <a:lstStyle/>
          <a:p>
            <a:r>
              <a:rPr lang="en-US" sz="3800" dirty="0">
                <a:solidFill>
                  <a:srgbClr val="FF0000"/>
                </a:solidFill>
                <a:latin typeface="Cambria" panose="02040503050406030204" pitchFamily="18" charset="0"/>
              </a:rPr>
              <a:t>Table 4: ANOVA for Medium-Sized Burns (TBSA 16-25%)</a:t>
            </a:r>
          </a:p>
        </p:txBody>
      </p:sp>
      <p:graphicFrame>
        <p:nvGraphicFramePr>
          <p:cNvPr id="3" name="Table 2">
            <a:extLst>
              <a:ext uri="{FF2B5EF4-FFF2-40B4-BE49-F238E27FC236}">
                <a16:creationId xmlns:a16="http://schemas.microsoft.com/office/drawing/2014/main" id="{3E4EDFCF-6094-00FF-6896-41898BA7507E}"/>
              </a:ext>
            </a:extLst>
          </p:cNvPr>
          <p:cNvGraphicFramePr>
            <a:graphicFrameLocks noGrp="1"/>
          </p:cNvGraphicFramePr>
          <p:nvPr>
            <p:extLst>
              <p:ext uri="{D42A27DB-BD31-4B8C-83A1-F6EECF244321}">
                <p14:modId xmlns:p14="http://schemas.microsoft.com/office/powerpoint/2010/main" val="2778507700"/>
              </p:ext>
            </p:extLst>
          </p:nvPr>
        </p:nvGraphicFramePr>
        <p:xfrm>
          <a:off x="838200" y="1307509"/>
          <a:ext cx="10515600" cy="4467651"/>
        </p:xfrm>
        <a:graphic>
          <a:graphicData uri="http://schemas.openxmlformats.org/drawingml/2006/table">
            <a:tbl>
              <a:tblPr firstRow="1" firstCol="1" bandRow="1">
                <a:tableStyleId>{F5AB1C69-6EDB-4FF4-983F-18BD219EF322}</a:tableStyleId>
              </a:tblPr>
              <a:tblGrid>
                <a:gridCol w="1483895">
                  <a:extLst>
                    <a:ext uri="{9D8B030D-6E8A-4147-A177-3AD203B41FA5}">
                      <a16:colId xmlns:a16="http://schemas.microsoft.com/office/drawing/2014/main" val="3927630552"/>
                    </a:ext>
                  </a:extLst>
                </a:gridCol>
                <a:gridCol w="1251284">
                  <a:extLst>
                    <a:ext uri="{9D8B030D-6E8A-4147-A177-3AD203B41FA5}">
                      <a16:colId xmlns:a16="http://schemas.microsoft.com/office/drawing/2014/main" val="4033144996"/>
                    </a:ext>
                  </a:extLst>
                </a:gridCol>
                <a:gridCol w="974558">
                  <a:extLst>
                    <a:ext uri="{9D8B030D-6E8A-4147-A177-3AD203B41FA5}">
                      <a16:colId xmlns:a16="http://schemas.microsoft.com/office/drawing/2014/main" val="2210398046"/>
                    </a:ext>
                  </a:extLst>
                </a:gridCol>
                <a:gridCol w="1925052">
                  <a:extLst>
                    <a:ext uri="{9D8B030D-6E8A-4147-A177-3AD203B41FA5}">
                      <a16:colId xmlns:a16="http://schemas.microsoft.com/office/drawing/2014/main" val="439607349"/>
                    </a:ext>
                  </a:extLst>
                </a:gridCol>
                <a:gridCol w="1106906">
                  <a:extLst>
                    <a:ext uri="{9D8B030D-6E8A-4147-A177-3AD203B41FA5}">
                      <a16:colId xmlns:a16="http://schemas.microsoft.com/office/drawing/2014/main" val="2169809324"/>
                    </a:ext>
                  </a:extLst>
                </a:gridCol>
                <a:gridCol w="1744579">
                  <a:extLst>
                    <a:ext uri="{9D8B030D-6E8A-4147-A177-3AD203B41FA5}">
                      <a16:colId xmlns:a16="http://schemas.microsoft.com/office/drawing/2014/main" val="3196688768"/>
                    </a:ext>
                  </a:extLst>
                </a:gridCol>
                <a:gridCol w="1202533">
                  <a:extLst>
                    <a:ext uri="{9D8B030D-6E8A-4147-A177-3AD203B41FA5}">
                      <a16:colId xmlns:a16="http://schemas.microsoft.com/office/drawing/2014/main" val="1443939695"/>
                    </a:ext>
                  </a:extLst>
                </a:gridCol>
                <a:gridCol w="826793">
                  <a:extLst>
                    <a:ext uri="{9D8B030D-6E8A-4147-A177-3AD203B41FA5}">
                      <a16:colId xmlns:a16="http://schemas.microsoft.com/office/drawing/2014/main" val="1126738096"/>
                    </a:ext>
                  </a:extLst>
                </a:gridCol>
              </a:tblGrid>
              <a:tr h="295691">
                <a:tc gridSpan="3">
                  <a:txBody>
                    <a:bodyPr/>
                    <a:lstStyle/>
                    <a:p>
                      <a:pPr marL="0" marR="0" algn="ctr">
                        <a:lnSpc>
                          <a:spcPct val="107000"/>
                        </a:lnSpc>
                        <a:spcBef>
                          <a:spcPts val="0"/>
                        </a:spcBef>
                        <a:spcAft>
                          <a:spcPts val="0"/>
                        </a:spcAft>
                      </a:pPr>
                      <a:r>
                        <a:rPr lang="en-US" sz="1100" kern="0" dirty="0">
                          <a:effectLst/>
                          <a:latin typeface="Cambria" panose="02040503050406030204" pitchFamily="18" charset="0"/>
                        </a:rPr>
                        <a:t> </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b"/>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1200" kern="0" dirty="0">
                          <a:effectLst/>
                          <a:latin typeface="Cambria" panose="02040503050406030204" pitchFamily="18" charset="0"/>
                        </a:rPr>
                        <a:t>Sum of Squares</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b"/>
                </a:tc>
                <a:tc>
                  <a:txBody>
                    <a:bodyPr/>
                    <a:lstStyle/>
                    <a:p>
                      <a:pPr marL="0" marR="0" algn="ctr">
                        <a:lnSpc>
                          <a:spcPct val="107000"/>
                        </a:lnSpc>
                        <a:spcBef>
                          <a:spcPts val="0"/>
                        </a:spcBef>
                        <a:spcAft>
                          <a:spcPts val="0"/>
                        </a:spcAft>
                      </a:pPr>
                      <a:r>
                        <a:rPr lang="en-US" sz="1200" kern="0" dirty="0" err="1">
                          <a:effectLst/>
                          <a:latin typeface="Cambria" panose="02040503050406030204" pitchFamily="18" charset="0"/>
                        </a:rPr>
                        <a:t>df</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b"/>
                </a:tc>
                <a:tc>
                  <a:txBody>
                    <a:bodyPr/>
                    <a:lstStyle/>
                    <a:p>
                      <a:pPr marL="0" marR="0" algn="ctr">
                        <a:lnSpc>
                          <a:spcPct val="107000"/>
                        </a:lnSpc>
                        <a:spcBef>
                          <a:spcPts val="0"/>
                        </a:spcBef>
                        <a:spcAft>
                          <a:spcPts val="0"/>
                        </a:spcAft>
                      </a:pPr>
                      <a:r>
                        <a:rPr lang="en-US" sz="1200" kern="0" dirty="0">
                          <a:effectLst/>
                          <a:latin typeface="Cambria" panose="02040503050406030204" pitchFamily="18" charset="0"/>
                        </a:rPr>
                        <a:t>Mean Square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b"/>
                </a:tc>
                <a:tc>
                  <a:txBody>
                    <a:bodyPr/>
                    <a:lstStyle/>
                    <a:p>
                      <a:pPr algn="ctr"/>
                      <a:r>
                        <a:rPr lang="en-US" sz="1200" kern="0" dirty="0">
                          <a:effectLst/>
                          <a:latin typeface="Cambria" panose="02040503050406030204" pitchFamily="18" charset="0"/>
                        </a:rPr>
                        <a:t>F</a:t>
                      </a:r>
                      <a:endParaRPr lang="en-US" sz="2000" dirty="0">
                        <a:latin typeface="Cambria" panose="02040503050406030204" pitchFamily="18" charset="0"/>
                      </a:endParaRPr>
                    </a:p>
                  </a:txBody>
                  <a:tcPr marL="23633" marR="23633" marT="0" marB="0" anchor="b"/>
                </a:tc>
                <a:tc>
                  <a:txBody>
                    <a:bodyPr/>
                    <a:lstStyle/>
                    <a:p>
                      <a:pPr marL="0" marR="0" algn="ctr">
                        <a:lnSpc>
                          <a:spcPct val="107000"/>
                        </a:lnSpc>
                        <a:spcBef>
                          <a:spcPts val="0"/>
                        </a:spcBef>
                        <a:spcAft>
                          <a:spcPts val="0"/>
                        </a:spcAft>
                      </a:pPr>
                      <a:r>
                        <a:rPr lang="en-US" sz="1200" kern="0" dirty="0">
                          <a:effectLst/>
                          <a:latin typeface="Cambria" panose="02040503050406030204" pitchFamily="18" charset="0"/>
                        </a:rPr>
                        <a:t>P-value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b"/>
                </a:tc>
                <a:extLst>
                  <a:ext uri="{0D108BD9-81ED-4DB2-BD59-A6C34878D82A}">
                    <a16:rowId xmlns:a16="http://schemas.microsoft.com/office/drawing/2014/main" val="3292458669"/>
                  </a:ext>
                </a:extLst>
              </a:tr>
              <a:tr h="301387">
                <a:tc rowSpan="3">
                  <a:txBody>
                    <a:bodyPr/>
                    <a:lstStyle/>
                    <a:p>
                      <a:pPr marL="0" marR="0" algn="ctr">
                        <a:lnSpc>
                          <a:spcPct val="107000"/>
                        </a:lnSpc>
                        <a:spcBef>
                          <a:spcPts val="0"/>
                        </a:spcBef>
                        <a:spcAft>
                          <a:spcPts val="0"/>
                        </a:spcAft>
                      </a:pPr>
                      <a:r>
                        <a:rPr lang="en-US" sz="1200" kern="0" dirty="0">
                          <a:effectLst/>
                          <a:latin typeface="Cambria" panose="02040503050406030204" pitchFamily="18" charset="0"/>
                        </a:rPr>
                        <a:t>Age * Device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Between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Combined</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703.033</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703.033</a:t>
                      </a:r>
                      <a:endParaRPr lang="en-US">
                        <a:latin typeface="Cambria" panose="02040503050406030204"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1.800</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.188</a:t>
                      </a:r>
                      <a:endParaRPr lang="en-US">
                        <a:latin typeface="Cambria" panose="02040503050406030204" pitchFamily="18" charset="0"/>
                      </a:endParaRPr>
                    </a:p>
                  </a:txBody>
                  <a:tcPr marL="23633" marR="23633" marT="0" marB="0" anchor="ctr"/>
                </a:tc>
                <a:extLst>
                  <a:ext uri="{0D108BD9-81ED-4DB2-BD59-A6C34878D82A}">
                    <a16:rowId xmlns:a16="http://schemas.microsoft.com/office/drawing/2014/main" val="702363461"/>
                  </a:ext>
                </a:extLst>
              </a:tr>
              <a:tr h="301387">
                <a:tc vMerge="1">
                  <a:txBody>
                    <a:bodyPr/>
                    <a:lstStyle/>
                    <a:p>
                      <a:endParaRPr lang="en-US"/>
                    </a:p>
                  </a:txBody>
                  <a:tcPr/>
                </a:tc>
                <a:tc gridSpan="2">
                  <a:txBody>
                    <a:bodyPr/>
                    <a:lstStyle/>
                    <a:p>
                      <a:pPr marL="0" marR="0" algn="ctr">
                        <a:lnSpc>
                          <a:spcPct val="107000"/>
                        </a:lnSpc>
                        <a:spcBef>
                          <a:spcPts val="0"/>
                        </a:spcBef>
                        <a:spcAft>
                          <a:spcPts val="0"/>
                        </a:spcAft>
                      </a:pPr>
                      <a:r>
                        <a:rPr lang="en-US" sz="1100" kern="0" dirty="0">
                          <a:effectLst/>
                          <a:latin typeface="Cambria" panose="02040503050406030204" pitchFamily="18" charset="0"/>
                        </a:rPr>
                        <a:t>Within Groups</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14448.403</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37</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390.497</a:t>
                      </a:r>
                      <a:endParaRPr lang="en-US">
                        <a:latin typeface="Cambria" panose="02040503050406030204"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23633" marR="23633" marT="0" marB="0" anchor="ctr"/>
                </a:tc>
                <a:extLst>
                  <a:ext uri="{0D108BD9-81ED-4DB2-BD59-A6C34878D82A}">
                    <a16:rowId xmlns:a16="http://schemas.microsoft.com/office/drawing/2014/main" val="1668247050"/>
                  </a:ext>
                </a:extLst>
              </a:tr>
              <a:tr h="176619">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Total</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15151.436</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38</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23633" marR="23633" marT="0" marB="0" anchor="ctr"/>
                </a:tc>
                <a:extLst>
                  <a:ext uri="{0D108BD9-81ED-4DB2-BD59-A6C34878D82A}">
                    <a16:rowId xmlns:a16="http://schemas.microsoft.com/office/drawing/2014/main" val="3148826404"/>
                  </a:ext>
                </a:extLst>
              </a:tr>
              <a:tr h="258021">
                <a:tc rowSpan="3">
                  <a:txBody>
                    <a:bodyPr/>
                    <a:lstStyle/>
                    <a:p>
                      <a:pPr marL="0" marR="0" algn="ctr">
                        <a:lnSpc>
                          <a:spcPct val="107000"/>
                        </a:lnSpc>
                        <a:spcBef>
                          <a:spcPts val="0"/>
                        </a:spcBef>
                        <a:spcAft>
                          <a:spcPts val="0"/>
                        </a:spcAft>
                      </a:pPr>
                      <a:r>
                        <a:rPr lang="en-US" sz="1200" kern="0" dirty="0">
                          <a:effectLst/>
                          <a:latin typeface="Cambria" panose="02040503050406030204" pitchFamily="18" charset="0"/>
                        </a:rPr>
                        <a:t>TBSA * Device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Between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Combined</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20.398</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100" dirty="0">
                          <a:effectLst/>
                          <a:latin typeface="Cambria" panose="02040503050406030204" pitchFamily="18" charset="0"/>
                        </a:rPr>
                        <a:t>1</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20.398</a:t>
                      </a:r>
                      <a:endParaRPr lang="en-US">
                        <a:latin typeface="Cambria" panose="02040503050406030204"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2.441</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.127</a:t>
                      </a:r>
                      <a:endParaRPr lang="en-US">
                        <a:latin typeface="Cambria" panose="02040503050406030204" pitchFamily="18" charset="0"/>
                      </a:endParaRPr>
                    </a:p>
                  </a:txBody>
                  <a:tcPr marL="23633" marR="23633" marT="0" marB="0" anchor="ctr"/>
                </a:tc>
                <a:extLst>
                  <a:ext uri="{0D108BD9-81ED-4DB2-BD59-A6C34878D82A}">
                    <a16:rowId xmlns:a16="http://schemas.microsoft.com/office/drawing/2014/main" val="3821831458"/>
                  </a:ext>
                </a:extLst>
              </a:tr>
              <a:tr h="214656">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Within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309.179</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37</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8.356</a:t>
                      </a:r>
                      <a:endParaRPr lang="en-US">
                        <a:latin typeface="Cambria" panose="02040503050406030204"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23633" marR="23633" marT="0" marB="0" anchor="ctr"/>
                </a:tc>
                <a:extLst>
                  <a:ext uri="{0D108BD9-81ED-4DB2-BD59-A6C34878D82A}">
                    <a16:rowId xmlns:a16="http://schemas.microsoft.com/office/drawing/2014/main" val="2412006226"/>
                  </a:ext>
                </a:extLst>
              </a:tr>
              <a:tr h="176619">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Total</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329.577</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38</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23633" marR="23633" marT="0" marB="0" anchor="ctr"/>
                </a:tc>
                <a:extLst>
                  <a:ext uri="{0D108BD9-81ED-4DB2-BD59-A6C34878D82A}">
                    <a16:rowId xmlns:a16="http://schemas.microsoft.com/office/drawing/2014/main" val="3958455572"/>
                  </a:ext>
                </a:extLst>
              </a:tr>
              <a:tr h="301387">
                <a:tc rowSpan="3">
                  <a:txBody>
                    <a:bodyPr/>
                    <a:lstStyle/>
                    <a:p>
                      <a:pPr marL="0" marR="0" algn="ctr">
                        <a:lnSpc>
                          <a:spcPct val="107000"/>
                        </a:lnSpc>
                        <a:spcBef>
                          <a:spcPts val="0"/>
                        </a:spcBef>
                        <a:spcAft>
                          <a:spcPts val="0"/>
                        </a:spcAft>
                      </a:pPr>
                      <a:r>
                        <a:rPr lang="en-US" sz="1200" kern="0" dirty="0">
                          <a:effectLst/>
                          <a:latin typeface="Cambria" panose="02040503050406030204" pitchFamily="18" charset="0"/>
                        </a:rPr>
                        <a:t>LOS * Device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Between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Combined</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648.857</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648.857</a:t>
                      </a:r>
                      <a:endParaRPr lang="en-US">
                        <a:latin typeface="Cambria" panose="02040503050406030204"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3.148</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.084</a:t>
                      </a:r>
                      <a:endParaRPr lang="en-US">
                        <a:latin typeface="Cambria" panose="02040503050406030204" pitchFamily="18" charset="0"/>
                      </a:endParaRPr>
                    </a:p>
                  </a:txBody>
                  <a:tcPr marL="23633" marR="23633" marT="0" marB="0" anchor="ctr"/>
                </a:tc>
                <a:extLst>
                  <a:ext uri="{0D108BD9-81ED-4DB2-BD59-A6C34878D82A}">
                    <a16:rowId xmlns:a16="http://schemas.microsoft.com/office/drawing/2014/main" val="3246847281"/>
                  </a:ext>
                </a:extLst>
              </a:tr>
              <a:tr h="301387">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Within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7625.499</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37</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dirty="0">
                          <a:effectLst/>
                          <a:latin typeface="Cambria" panose="02040503050406030204" pitchFamily="18" charset="0"/>
                        </a:rPr>
                        <a:t>206.095</a:t>
                      </a:r>
                      <a:endParaRPr lang="en-US" dirty="0">
                        <a:latin typeface="Cambria" panose="02040503050406030204"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23633" marR="23633" marT="0" marB="0" anchor="ctr"/>
                </a:tc>
                <a:extLst>
                  <a:ext uri="{0D108BD9-81ED-4DB2-BD59-A6C34878D82A}">
                    <a16:rowId xmlns:a16="http://schemas.microsoft.com/office/drawing/2014/main" val="4048239095"/>
                  </a:ext>
                </a:extLst>
              </a:tr>
              <a:tr h="176619">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Total</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8274.355</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38</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23633" marR="23633" marT="0" marB="0" anchor="ctr"/>
                </a:tc>
                <a:extLst>
                  <a:ext uri="{0D108BD9-81ED-4DB2-BD59-A6C34878D82A}">
                    <a16:rowId xmlns:a16="http://schemas.microsoft.com/office/drawing/2014/main" val="4145007059"/>
                  </a:ext>
                </a:extLst>
              </a:tr>
              <a:tr h="344754">
                <a:tc rowSpan="3">
                  <a:txBody>
                    <a:bodyPr/>
                    <a:lstStyle/>
                    <a:p>
                      <a:pPr marL="0" marR="0" algn="ctr">
                        <a:lnSpc>
                          <a:spcPct val="107000"/>
                        </a:lnSpc>
                        <a:spcBef>
                          <a:spcPts val="0"/>
                        </a:spcBef>
                        <a:spcAft>
                          <a:spcPts val="0"/>
                        </a:spcAft>
                      </a:pPr>
                      <a:r>
                        <a:rPr lang="en-US" sz="1200" kern="0" dirty="0">
                          <a:effectLst/>
                          <a:latin typeface="Cambria" panose="02040503050406030204" pitchFamily="18" charset="0"/>
                        </a:rPr>
                        <a:t>OR Time #1 * Device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Between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Combined</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8281.775</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8281.775</a:t>
                      </a:r>
                      <a:endParaRPr lang="en-US">
                        <a:latin typeface="Cambria" panose="02040503050406030204"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3.796</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.059</a:t>
                      </a:r>
                      <a:endParaRPr lang="en-US">
                        <a:latin typeface="Cambria" panose="02040503050406030204" pitchFamily="18" charset="0"/>
                      </a:endParaRPr>
                    </a:p>
                  </a:txBody>
                  <a:tcPr marL="23633" marR="23633" marT="0" marB="0" anchor="ctr"/>
                </a:tc>
                <a:extLst>
                  <a:ext uri="{0D108BD9-81ED-4DB2-BD59-A6C34878D82A}">
                    <a16:rowId xmlns:a16="http://schemas.microsoft.com/office/drawing/2014/main" val="884351681"/>
                  </a:ext>
                </a:extLst>
              </a:tr>
              <a:tr h="344754">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Within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80718.584</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  37</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2181.583</a:t>
                      </a:r>
                      <a:endParaRPr lang="en-US">
                        <a:latin typeface="Cambria" panose="02040503050406030204"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23633" marR="23633" marT="0" marB="0" anchor="ctr"/>
                </a:tc>
                <a:extLst>
                  <a:ext uri="{0D108BD9-81ED-4DB2-BD59-A6C34878D82A}">
                    <a16:rowId xmlns:a16="http://schemas.microsoft.com/office/drawing/2014/main" val="1879258321"/>
                  </a:ext>
                </a:extLst>
              </a:tr>
              <a:tr h="176619">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Total</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89000.359</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38</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23633" marR="23633" marT="0" marB="0" anchor="ctr"/>
                </a:tc>
                <a:extLst>
                  <a:ext uri="{0D108BD9-81ED-4DB2-BD59-A6C34878D82A}">
                    <a16:rowId xmlns:a16="http://schemas.microsoft.com/office/drawing/2014/main" val="2231220002"/>
                  </a:ext>
                </a:extLst>
              </a:tr>
              <a:tr h="176619">
                <a:tc rowSpan="3">
                  <a:txBody>
                    <a:bodyPr/>
                    <a:lstStyle/>
                    <a:p>
                      <a:pPr marL="0" marR="0" algn="ctr">
                        <a:lnSpc>
                          <a:spcPct val="107000"/>
                        </a:lnSpc>
                        <a:spcBef>
                          <a:spcPts val="0"/>
                        </a:spcBef>
                        <a:spcAft>
                          <a:spcPts val="0"/>
                        </a:spcAft>
                      </a:pPr>
                      <a:r>
                        <a:rPr lang="en-US" sz="1200" kern="0" dirty="0">
                          <a:effectLst/>
                          <a:latin typeface="Cambria" panose="02040503050406030204" pitchFamily="18" charset="0"/>
                        </a:rPr>
                        <a:t>Graft Size * Device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Between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Combined</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42280.328</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42280.328</a:t>
                      </a:r>
                      <a:endParaRPr lang="en-US">
                        <a:latin typeface="Cambria" panose="02040503050406030204" pitchFamily="18" charset="0"/>
                      </a:endParaRPr>
                    </a:p>
                  </a:txBody>
                  <a:tcPr marL="23633" marR="23633" marT="0" marB="0" anchor="ctr"/>
                </a:tc>
                <a:tc>
                  <a:txBody>
                    <a:bodyPr/>
                    <a:lstStyle/>
                    <a:p>
                      <a:pPr algn="ctr"/>
                      <a:r>
                        <a:rPr lang="en-US" sz="1100" kern="100">
                          <a:effectLst/>
                          <a:latin typeface="Cambria" panose="02040503050406030204" pitchFamily="18" charset="0"/>
                        </a:rPr>
                        <a:t>.026</a:t>
                      </a:r>
                      <a:endParaRPr lang="en-US">
                        <a:latin typeface="Cambria" panose="02040503050406030204" pitchFamily="18" charset="0"/>
                      </a:endParaRPr>
                    </a:p>
                  </a:txBody>
                  <a:tcPr marL="23633" marR="23633" marT="0" marB="0" anchor="ctr"/>
                </a:tc>
                <a:tc>
                  <a:txBody>
                    <a:bodyPr/>
                    <a:lstStyle/>
                    <a:p>
                      <a:pPr algn="ctr"/>
                      <a:r>
                        <a:rPr lang="en-US" sz="1100" kern="100">
                          <a:effectLst/>
                          <a:latin typeface="Cambria" panose="02040503050406030204" pitchFamily="18" charset="0"/>
                        </a:rPr>
                        <a:t>.873</a:t>
                      </a:r>
                      <a:endParaRPr lang="en-US">
                        <a:latin typeface="Cambria" panose="02040503050406030204" pitchFamily="18" charset="0"/>
                      </a:endParaRPr>
                    </a:p>
                  </a:txBody>
                  <a:tcPr marL="23633" marR="23633" marT="0" marB="0" anchor="ctr"/>
                </a:tc>
                <a:extLst>
                  <a:ext uri="{0D108BD9-81ED-4DB2-BD59-A6C34878D82A}">
                    <a16:rowId xmlns:a16="http://schemas.microsoft.com/office/drawing/2014/main" val="3079668325"/>
                  </a:ext>
                </a:extLst>
              </a:tr>
              <a:tr h="176619">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Within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60536516.567</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37</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1636122.069</a:t>
                      </a:r>
                      <a:endParaRPr lang="en-US">
                        <a:latin typeface="Cambria" panose="02040503050406030204" pitchFamily="18" charset="0"/>
                      </a:endParaRPr>
                    </a:p>
                  </a:txBody>
                  <a:tcPr marL="23633" marR="23633" marT="0" marB="0" anchor="ctr"/>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23633" marR="23633"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23633" marR="23633" marT="0" marB="0" anchor="ctr"/>
                </a:tc>
                <a:extLst>
                  <a:ext uri="{0D108BD9-81ED-4DB2-BD59-A6C34878D82A}">
                    <a16:rowId xmlns:a16="http://schemas.microsoft.com/office/drawing/2014/main" val="2953320686"/>
                  </a:ext>
                </a:extLst>
              </a:tr>
              <a:tr h="176619">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Total</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60578796.894</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38</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23633" marR="23633" marT="0" marB="0" anchor="ctr"/>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23633" marR="23633"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23633" marR="23633" marT="0" marB="0" anchor="ctr"/>
                </a:tc>
                <a:extLst>
                  <a:ext uri="{0D108BD9-81ED-4DB2-BD59-A6C34878D82A}">
                    <a16:rowId xmlns:a16="http://schemas.microsoft.com/office/drawing/2014/main" val="3485313977"/>
                  </a:ext>
                </a:extLst>
              </a:tr>
              <a:tr h="214656">
                <a:tc rowSpan="3">
                  <a:txBody>
                    <a:bodyPr/>
                    <a:lstStyle/>
                    <a:p>
                      <a:pPr marL="0" marR="0" algn="ctr">
                        <a:lnSpc>
                          <a:spcPct val="107000"/>
                        </a:lnSpc>
                        <a:spcBef>
                          <a:spcPts val="0"/>
                        </a:spcBef>
                        <a:spcAft>
                          <a:spcPts val="0"/>
                        </a:spcAft>
                      </a:pPr>
                      <a:r>
                        <a:rPr lang="en-US" sz="1200" kern="0" dirty="0">
                          <a:effectLst/>
                          <a:latin typeface="Cambria" panose="02040503050406030204" pitchFamily="18" charset="0"/>
                        </a:rPr>
                        <a:t>Graft Take * Device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Between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Combined</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a:txBody>
                    <a:bodyPr/>
                    <a:lstStyle/>
                    <a:p>
                      <a:pPr marL="0" marR="0" algn="ctr">
                        <a:lnSpc>
                          <a:spcPct val="107000"/>
                        </a:lnSpc>
                        <a:spcBef>
                          <a:spcPts val="0"/>
                        </a:spcBef>
                        <a:spcAft>
                          <a:spcPts val="0"/>
                        </a:spcAft>
                      </a:pPr>
                      <a:r>
                        <a:rPr lang="en-US" sz="1100" kern="100" dirty="0">
                          <a:effectLst/>
                          <a:latin typeface="Cambria" panose="02040503050406030204" pitchFamily="18" charset="0"/>
                        </a:rPr>
                        <a:t>2448.545</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2448.545</a:t>
                      </a:r>
                      <a:endParaRPr lang="en-US">
                        <a:latin typeface="Cambria" panose="02040503050406030204" pitchFamily="18" charset="0"/>
                      </a:endParaRPr>
                    </a:p>
                  </a:txBody>
                  <a:tcPr marL="23633" marR="23633" marT="0" marB="0" anchor="ctr"/>
                </a:tc>
                <a:tc>
                  <a:txBody>
                    <a:bodyPr/>
                    <a:lstStyle/>
                    <a:p>
                      <a:pPr algn="ctr"/>
                      <a:r>
                        <a:rPr lang="en-US" sz="1100" kern="100">
                          <a:effectLst/>
                          <a:latin typeface="Cambria" panose="02040503050406030204" pitchFamily="18" charset="0"/>
                        </a:rPr>
                        <a:t>8.261</a:t>
                      </a:r>
                      <a:endParaRPr lang="en-US">
                        <a:latin typeface="Cambria" panose="02040503050406030204" pitchFamily="18" charset="0"/>
                      </a:endParaRPr>
                    </a:p>
                  </a:txBody>
                  <a:tcPr marL="23633" marR="23633" marT="0" marB="0" anchor="ctr"/>
                </a:tc>
                <a:tc>
                  <a:txBody>
                    <a:bodyPr/>
                    <a:lstStyle/>
                    <a:p>
                      <a:pPr algn="ctr"/>
                      <a:r>
                        <a:rPr lang="en-US" sz="1100" kern="100">
                          <a:effectLst/>
                          <a:latin typeface="Cambria" panose="02040503050406030204" pitchFamily="18" charset="0"/>
                        </a:rPr>
                        <a:t>.007</a:t>
                      </a:r>
                      <a:endParaRPr lang="en-US">
                        <a:latin typeface="Cambria" panose="02040503050406030204" pitchFamily="18" charset="0"/>
                      </a:endParaRPr>
                    </a:p>
                  </a:txBody>
                  <a:tcPr marL="23633" marR="23633" marT="0" marB="0" anchor="ctr"/>
                </a:tc>
                <a:extLst>
                  <a:ext uri="{0D108BD9-81ED-4DB2-BD59-A6C34878D82A}">
                    <a16:rowId xmlns:a16="http://schemas.microsoft.com/office/drawing/2014/main" val="2043853064"/>
                  </a:ext>
                </a:extLst>
              </a:tr>
              <a:tr h="176619">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Within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9187.955</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31</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a:effectLst/>
                          <a:latin typeface="Cambria" panose="02040503050406030204" pitchFamily="18" charset="0"/>
                        </a:rPr>
                        <a:t>296.386</a:t>
                      </a:r>
                      <a:endParaRPr lang="en-US">
                        <a:latin typeface="Cambria" panose="02040503050406030204" pitchFamily="18" charset="0"/>
                      </a:endParaRPr>
                    </a:p>
                  </a:txBody>
                  <a:tcPr marL="23633" marR="23633" marT="0" marB="0" anchor="ctr"/>
                </a:tc>
                <a:tc>
                  <a:txBody>
                    <a:bodyPr/>
                    <a:lstStyle/>
                    <a:p>
                      <a:pPr algn="ctr"/>
                      <a:r>
                        <a:rPr lang="en-US" sz="1100" kern="0">
                          <a:effectLst/>
                          <a:latin typeface="Cambria" panose="02040503050406030204" pitchFamily="18" charset="0"/>
                        </a:rPr>
                        <a:t> </a:t>
                      </a:r>
                      <a:endParaRPr lang="en-US">
                        <a:latin typeface="Cambria" panose="02040503050406030204" pitchFamily="18" charset="0"/>
                      </a:endParaRPr>
                    </a:p>
                  </a:txBody>
                  <a:tcPr marL="23633" marR="23633"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23633" marR="23633" marT="0" marB="0" anchor="ctr"/>
                </a:tc>
                <a:extLst>
                  <a:ext uri="{0D108BD9-81ED-4DB2-BD59-A6C34878D82A}">
                    <a16:rowId xmlns:a16="http://schemas.microsoft.com/office/drawing/2014/main" val="3104345280"/>
                  </a:ext>
                </a:extLst>
              </a:tr>
              <a:tr h="176619">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Total</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dirty="0">
                          <a:effectLst/>
                          <a:latin typeface="Cambria" panose="02040503050406030204" pitchFamily="18" charset="0"/>
                        </a:rPr>
                        <a:t>11636.500</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32</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23633" marR="23633" marT="0" marB="0" anchor="ctr"/>
                </a:tc>
                <a:tc>
                  <a:txBody>
                    <a:bodyPr/>
                    <a:lstStyle/>
                    <a:p>
                      <a:pPr algn="ctr"/>
                      <a:r>
                        <a:rPr lang="en-US" sz="1100" kern="100" dirty="0">
                          <a:effectLst/>
                          <a:latin typeface="Cambria" panose="02040503050406030204" pitchFamily="18" charset="0"/>
                        </a:rPr>
                        <a:t> </a:t>
                      </a:r>
                      <a:endParaRPr lang="en-US" dirty="0">
                        <a:latin typeface="Cambria" panose="02040503050406030204" pitchFamily="18" charset="0"/>
                      </a:endParaRPr>
                    </a:p>
                  </a:txBody>
                  <a:tcPr marL="23633" marR="23633" marT="0" marB="0" anchor="ctr"/>
                </a:tc>
                <a:tc>
                  <a:txBody>
                    <a:bodyPr/>
                    <a:lstStyle/>
                    <a:p>
                      <a:pPr algn="ctr"/>
                      <a:r>
                        <a:rPr lang="en-US" sz="1100" kern="0" dirty="0">
                          <a:effectLst/>
                          <a:latin typeface="Cambria" panose="02040503050406030204" pitchFamily="18" charset="0"/>
                        </a:rPr>
                        <a:t> </a:t>
                      </a:r>
                      <a:endParaRPr lang="en-US" dirty="0">
                        <a:latin typeface="Cambria" panose="02040503050406030204" pitchFamily="18" charset="0"/>
                      </a:endParaRPr>
                    </a:p>
                  </a:txBody>
                  <a:tcPr marL="23633" marR="23633" marT="0" marB="0" anchor="ctr"/>
                </a:tc>
                <a:tc>
                  <a:txBody>
                    <a:bodyPr/>
                    <a:lstStyle/>
                    <a:p>
                      <a:pPr algn="ctr"/>
                      <a:r>
                        <a:rPr lang="en-US" sz="1100" kern="100" dirty="0">
                          <a:effectLst/>
                          <a:latin typeface="Cambria" panose="02040503050406030204" pitchFamily="18" charset="0"/>
                        </a:rPr>
                        <a:t> </a:t>
                      </a:r>
                      <a:endParaRPr lang="en-US" dirty="0">
                        <a:latin typeface="Cambria" panose="02040503050406030204" pitchFamily="18" charset="0"/>
                      </a:endParaRPr>
                    </a:p>
                  </a:txBody>
                  <a:tcPr marL="23633" marR="23633" marT="0" marB="0" anchor="ctr"/>
                </a:tc>
                <a:extLst>
                  <a:ext uri="{0D108BD9-81ED-4DB2-BD59-A6C34878D82A}">
                    <a16:rowId xmlns:a16="http://schemas.microsoft.com/office/drawing/2014/main" val="133109392"/>
                  </a:ext>
                </a:extLst>
              </a:tr>
            </a:tbl>
          </a:graphicData>
        </a:graphic>
      </p:graphicFrame>
    </p:spTree>
    <p:extLst>
      <p:ext uri="{BB962C8B-B14F-4D97-AF65-F5344CB8AC3E}">
        <p14:creationId xmlns:p14="http://schemas.microsoft.com/office/powerpoint/2010/main" val="3502040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A5CCC-C83E-5ED8-7E87-1D6A6D6B0FEC}"/>
              </a:ext>
            </a:extLst>
          </p:cNvPr>
          <p:cNvSpPr>
            <a:spLocks noGrp="1"/>
          </p:cNvSpPr>
          <p:nvPr>
            <p:ph type="title"/>
          </p:nvPr>
        </p:nvSpPr>
        <p:spPr>
          <a:xfrm>
            <a:off x="838200" y="242943"/>
            <a:ext cx="10515600" cy="1121440"/>
          </a:xfrm>
        </p:spPr>
        <p:txBody>
          <a:bodyPr>
            <a:noAutofit/>
          </a:bodyPr>
          <a:lstStyle/>
          <a:p>
            <a:r>
              <a:rPr lang="en-US" sz="3800" dirty="0">
                <a:solidFill>
                  <a:srgbClr val="FF0000"/>
                </a:solidFill>
                <a:latin typeface="Cambria" panose="02040503050406030204" pitchFamily="18" charset="0"/>
              </a:rPr>
              <a:t>Table 5: ANOVA for Large-Sized Burns (TBSA </a:t>
            </a:r>
            <a:r>
              <a:rPr lang="en-US" sz="3800" b="0" i="0" dirty="0">
                <a:solidFill>
                  <a:srgbClr val="FF0000"/>
                </a:solidFill>
                <a:effectLst/>
                <a:latin typeface="Cambria" panose="02040503050406030204" pitchFamily="18" charset="0"/>
              </a:rPr>
              <a:t>≥ 25%)</a:t>
            </a:r>
            <a:endParaRPr lang="en-US" sz="3800" dirty="0">
              <a:solidFill>
                <a:srgbClr val="FF0000"/>
              </a:solidFill>
              <a:latin typeface="Cambria" panose="02040503050406030204" pitchFamily="18" charset="0"/>
            </a:endParaRPr>
          </a:p>
        </p:txBody>
      </p:sp>
      <p:graphicFrame>
        <p:nvGraphicFramePr>
          <p:cNvPr id="3" name="Table 2">
            <a:extLst>
              <a:ext uri="{FF2B5EF4-FFF2-40B4-BE49-F238E27FC236}">
                <a16:creationId xmlns:a16="http://schemas.microsoft.com/office/drawing/2014/main" id="{4BB046FA-D1D2-D8D2-1090-7868CEF0FE11}"/>
              </a:ext>
            </a:extLst>
          </p:cNvPr>
          <p:cNvGraphicFramePr>
            <a:graphicFrameLocks noGrp="1"/>
          </p:cNvGraphicFramePr>
          <p:nvPr>
            <p:extLst>
              <p:ext uri="{D42A27DB-BD31-4B8C-83A1-F6EECF244321}">
                <p14:modId xmlns:p14="http://schemas.microsoft.com/office/powerpoint/2010/main" val="3459848711"/>
              </p:ext>
            </p:extLst>
          </p:nvPr>
        </p:nvGraphicFramePr>
        <p:xfrm>
          <a:off x="838200" y="1364382"/>
          <a:ext cx="10515601" cy="4410777"/>
        </p:xfrm>
        <a:graphic>
          <a:graphicData uri="http://schemas.openxmlformats.org/drawingml/2006/table">
            <a:tbl>
              <a:tblPr firstRow="1" firstCol="1" bandRow="1">
                <a:tableStyleId>{F5AB1C69-6EDB-4FF4-983F-18BD219EF322}</a:tableStyleId>
              </a:tblPr>
              <a:tblGrid>
                <a:gridCol w="1243263">
                  <a:extLst>
                    <a:ext uri="{9D8B030D-6E8A-4147-A177-3AD203B41FA5}">
                      <a16:colId xmlns:a16="http://schemas.microsoft.com/office/drawing/2014/main" val="3146337730"/>
                    </a:ext>
                  </a:extLst>
                </a:gridCol>
                <a:gridCol w="1137998">
                  <a:extLst>
                    <a:ext uri="{9D8B030D-6E8A-4147-A177-3AD203B41FA5}">
                      <a16:colId xmlns:a16="http://schemas.microsoft.com/office/drawing/2014/main" val="904821963"/>
                    </a:ext>
                  </a:extLst>
                </a:gridCol>
                <a:gridCol w="1340507">
                  <a:extLst>
                    <a:ext uri="{9D8B030D-6E8A-4147-A177-3AD203B41FA5}">
                      <a16:colId xmlns:a16="http://schemas.microsoft.com/office/drawing/2014/main" val="2502052501"/>
                    </a:ext>
                  </a:extLst>
                </a:gridCol>
                <a:gridCol w="1900990">
                  <a:extLst>
                    <a:ext uri="{9D8B030D-6E8A-4147-A177-3AD203B41FA5}">
                      <a16:colId xmlns:a16="http://schemas.microsoft.com/office/drawing/2014/main" val="2866263435"/>
                    </a:ext>
                  </a:extLst>
                </a:gridCol>
                <a:gridCol w="1130968">
                  <a:extLst>
                    <a:ext uri="{9D8B030D-6E8A-4147-A177-3AD203B41FA5}">
                      <a16:colId xmlns:a16="http://schemas.microsoft.com/office/drawing/2014/main" val="4156707086"/>
                    </a:ext>
                  </a:extLst>
                </a:gridCol>
                <a:gridCol w="1864895">
                  <a:extLst>
                    <a:ext uri="{9D8B030D-6E8A-4147-A177-3AD203B41FA5}">
                      <a16:colId xmlns:a16="http://schemas.microsoft.com/office/drawing/2014/main" val="1509492354"/>
                    </a:ext>
                  </a:extLst>
                </a:gridCol>
                <a:gridCol w="986590">
                  <a:extLst>
                    <a:ext uri="{9D8B030D-6E8A-4147-A177-3AD203B41FA5}">
                      <a16:colId xmlns:a16="http://schemas.microsoft.com/office/drawing/2014/main" val="859998519"/>
                    </a:ext>
                  </a:extLst>
                </a:gridCol>
                <a:gridCol w="910390">
                  <a:extLst>
                    <a:ext uri="{9D8B030D-6E8A-4147-A177-3AD203B41FA5}">
                      <a16:colId xmlns:a16="http://schemas.microsoft.com/office/drawing/2014/main" val="2627788030"/>
                    </a:ext>
                  </a:extLst>
                </a:gridCol>
              </a:tblGrid>
              <a:tr h="328859">
                <a:tc gridSpan="3">
                  <a:txBody>
                    <a:bodyPr/>
                    <a:lstStyle/>
                    <a:p>
                      <a:pPr marL="0" marR="0" algn="ctr">
                        <a:lnSpc>
                          <a:spcPct val="107000"/>
                        </a:lnSpc>
                        <a:spcBef>
                          <a:spcPts val="0"/>
                        </a:spcBef>
                        <a:spcAft>
                          <a:spcPts val="0"/>
                        </a:spcAft>
                      </a:pPr>
                      <a:r>
                        <a:rPr lang="en-US" sz="1100" kern="0" dirty="0">
                          <a:effectLst/>
                          <a:latin typeface="Cambria" panose="02040503050406030204" pitchFamily="18" charset="0"/>
                        </a:rPr>
                        <a:t> </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b"/>
                </a:tc>
                <a:tc hMerge="1">
                  <a:txBody>
                    <a:bodyPr/>
                    <a:lstStyle/>
                    <a:p>
                      <a:endParaRPr lang="en-US"/>
                    </a:p>
                  </a:txBody>
                  <a:tcPr/>
                </a:tc>
                <a:tc hMerge="1">
                  <a:txBody>
                    <a:bodyPr/>
                    <a:lstStyle/>
                    <a:p>
                      <a:endParaRPr lang="en-US"/>
                    </a:p>
                  </a:txBody>
                  <a:tcPr/>
                </a:tc>
                <a:tc>
                  <a:txBody>
                    <a:bodyPr/>
                    <a:lstStyle/>
                    <a:p>
                      <a:pPr marL="0" marR="0" algn="ctr">
                        <a:lnSpc>
                          <a:spcPct val="107000"/>
                        </a:lnSpc>
                        <a:spcBef>
                          <a:spcPts val="0"/>
                        </a:spcBef>
                        <a:spcAft>
                          <a:spcPts val="0"/>
                        </a:spcAft>
                      </a:pPr>
                      <a:r>
                        <a:rPr lang="en-US" sz="1200" kern="0" dirty="0">
                          <a:effectLst/>
                          <a:latin typeface="Cambria" panose="02040503050406030204" pitchFamily="18" charset="0"/>
                        </a:rPr>
                        <a:t>Sum of Squares</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b"/>
                </a:tc>
                <a:tc>
                  <a:txBody>
                    <a:bodyPr/>
                    <a:lstStyle/>
                    <a:p>
                      <a:pPr marL="0" marR="0" algn="ctr">
                        <a:lnSpc>
                          <a:spcPct val="107000"/>
                        </a:lnSpc>
                        <a:spcBef>
                          <a:spcPts val="0"/>
                        </a:spcBef>
                        <a:spcAft>
                          <a:spcPts val="0"/>
                        </a:spcAft>
                      </a:pPr>
                      <a:r>
                        <a:rPr lang="en-US" sz="1200" kern="0" dirty="0" err="1">
                          <a:effectLst/>
                          <a:latin typeface="Cambria" panose="02040503050406030204" pitchFamily="18" charset="0"/>
                        </a:rPr>
                        <a:t>df</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b"/>
                </a:tc>
                <a:tc>
                  <a:txBody>
                    <a:bodyPr/>
                    <a:lstStyle/>
                    <a:p>
                      <a:pPr marL="0" marR="0" algn="ctr">
                        <a:lnSpc>
                          <a:spcPct val="107000"/>
                        </a:lnSpc>
                        <a:spcBef>
                          <a:spcPts val="0"/>
                        </a:spcBef>
                        <a:spcAft>
                          <a:spcPts val="0"/>
                        </a:spcAft>
                      </a:pPr>
                      <a:r>
                        <a:rPr lang="en-US" sz="1200" kern="0" dirty="0">
                          <a:effectLst/>
                          <a:latin typeface="Cambria" panose="02040503050406030204" pitchFamily="18" charset="0"/>
                        </a:rPr>
                        <a:t>Mean Square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b"/>
                </a:tc>
                <a:tc>
                  <a:txBody>
                    <a:bodyPr/>
                    <a:lstStyle/>
                    <a:p>
                      <a:pPr algn="ctr"/>
                      <a:r>
                        <a:rPr lang="en-US" sz="1200" kern="0" dirty="0">
                          <a:effectLst/>
                          <a:latin typeface="Cambria" panose="02040503050406030204" pitchFamily="18" charset="0"/>
                        </a:rPr>
                        <a:t>F</a:t>
                      </a:r>
                      <a:endParaRPr lang="en-US" dirty="0">
                        <a:latin typeface="Cambria" panose="02040503050406030204" pitchFamily="18" charset="0"/>
                      </a:endParaRPr>
                    </a:p>
                  </a:txBody>
                  <a:tcPr marL="64956" marR="64956" marT="0" marB="0" anchor="b"/>
                </a:tc>
                <a:tc>
                  <a:txBody>
                    <a:bodyPr/>
                    <a:lstStyle/>
                    <a:p>
                      <a:pPr algn="ctr"/>
                      <a:r>
                        <a:rPr lang="en-US" sz="1200" kern="0" dirty="0">
                          <a:effectLst/>
                          <a:latin typeface="Cambria" panose="02040503050406030204" pitchFamily="18" charset="0"/>
                        </a:rPr>
                        <a:t>P-value</a:t>
                      </a:r>
                      <a:endParaRPr lang="en-US" dirty="0">
                        <a:latin typeface="Cambria" panose="02040503050406030204" pitchFamily="18" charset="0"/>
                      </a:endParaRPr>
                    </a:p>
                  </a:txBody>
                  <a:tcPr marL="64956" marR="64956" marT="0" marB="0" anchor="b"/>
                </a:tc>
                <a:extLst>
                  <a:ext uri="{0D108BD9-81ED-4DB2-BD59-A6C34878D82A}">
                    <a16:rowId xmlns:a16="http://schemas.microsoft.com/office/drawing/2014/main" val="2645284013"/>
                  </a:ext>
                </a:extLst>
              </a:tr>
              <a:tr h="278481">
                <a:tc rowSpan="3">
                  <a:txBody>
                    <a:bodyPr/>
                    <a:lstStyle/>
                    <a:p>
                      <a:pPr marL="0" marR="0" algn="ctr">
                        <a:lnSpc>
                          <a:spcPct val="107000"/>
                        </a:lnSpc>
                        <a:spcBef>
                          <a:spcPts val="0"/>
                        </a:spcBef>
                        <a:spcAft>
                          <a:spcPts val="0"/>
                        </a:spcAft>
                      </a:pPr>
                      <a:r>
                        <a:rPr lang="en-US" sz="1200" kern="0" dirty="0">
                          <a:effectLst/>
                          <a:latin typeface="Cambria" panose="02040503050406030204" pitchFamily="18" charset="0"/>
                        </a:rPr>
                        <a:t>Age * Device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Between Groups</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Combined</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a:txBody>
                    <a:bodyPr/>
                    <a:lstStyle/>
                    <a:p>
                      <a:pPr marL="0" marR="0" algn="ctr">
                        <a:lnSpc>
                          <a:spcPct val="107000"/>
                        </a:lnSpc>
                        <a:spcBef>
                          <a:spcPts val="0"/>
                        </a:spcBef>
                        <a:spcAft>
                          <a:spcPts val="0"/>
                        </a:spcAft>
                      </a:pPr>
                      <a:r>
                        <a:rPr lang="en-US" sz="1100" kern="100" dirty="0">
                          <a:effectLst/>
                          <a:latin typeface="Cambria" panose="02040503050406030204" pitchFamily="18" charset="0"/>
                        </a:rPr>
                        <a:t>481.988</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algn="ctr"/>
                      <a:r>
                        <a:rPr lang="en-US" sz="1100" kern="100">
                          <a:effectLst/>
                          <a:latin typeface="Cambria" panose="02040503050406030204" pitchFamily="18" charset="0"/>
                        </a:rPr>
                        <a:t>481.988</a:t>
                      </a:r>
                      <a:endParaRPr lang="en-US">
                        <a:latin typeface="Cambria" panose="02040503050406030204"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2.933</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.105</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extLst>
                  <a:ext uri="{0D108BD9-81ED-4DB2-BD59-A6C34878D82A}">
                    <a16:rowId xmlns:a16="http://schemas.microsoft.com/office/drawing/2014/main" val="265457573"/>
                  </a:ext>
                </a:extLst>
              </a:tr>
              <a:tr h="185407">
                <a:tc vMerge="1">
                  <a:txBody>
                    <a:bodyPr/>
                    <a:lstStyle/>
                    <a:p>
                      <a:endParaRPr lang="en-US"/>
                    </a:p>
                  </a:txBody>
                  <a:tcPr/>
                </a:tc>
                <a:tc gridSpan="2">
                  <a:txBody>
                    <a:bodyPr/>
                    <a:lstStyle/>
                    <a:p>
                      <a:pPr marL="0" marR="0" algn="ctr">
                        <a:lnSpc>
                          <a:spcPct val="107000"/>
                        </a:lnSpc>
                        <a:spcBef>
                          <a:spcPts val="0"/>
                        </a:spcBef>
                        <a:spcAft>
                          <a:spcPts val="0"/>
                        </a:spcAft>
                      </a:pPr>
                      <a:r>
                        <a:rPr lang="en-US" sz="1100" kern="0" dirty="0">
                          <a:effectLst/>
                          <a:latin typeface="Cambria" panose="02040503050406030204" pitchFamily="18" charset="0"/>
                        </a:rPr>
                        <a:t>Within Groups</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2794.118</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17</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algn="ctr"/>
                      <a:r>
                        <a:rPr lang="en-US" sz="1100" kern="100">
                          <a:effectLst/>
                          <a:latin typeface="Cambria" panose="02040503050406030204" pitchFamily="18" charset="0"/>
                        </a:rPr>
                        <a:t>164.360</a:t>
                      </a:r>
                      <a:endParaRPr lang="en-US">
                        <a:latin typeface="Cambria" panose="02040503050406030204"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extLst>
                  <a:ext uri="{0D108BD9-81ED-4DB2-BD59-A6C34878D82A}">
                    <a16:rowId xmlns:a16="http://schemas.microsoft.com/office/drawing/2014/main" val="820258174"/>
                  </a:ext>
                </a:extLst>
              </a:tr>
              <a:tr h="185407">
                <a:tc vMerge="1">
                  <a:txBody>
                    <a:bodyPr/>
                    <a:lstStyle/>
                    <a:p>
                      <a:endParaRPr lang="en-US"/>
                    </a:p>
                  </a:txBody>
                  <a:tcPr/>
                </a:tc>
                <a:tc gridSpan="2">
                  <a:txBody>
                    <a:bodyPr/>
                    <a:lstStyle/>
                    <a:p>
                      <a:pPr marL="0" marR="0" algn="ctr">
                        <a:lnSpc>
                          <a:spcPct val="107000"/>
                        </a:lnSpc>
                        <a:spcBef>
                          <a:spcPts val="0"/>
                        </a:spcBef>
                        <a:spcAft>
                          <a:spcPts val="0"/>
                        </a:spcAft>
                      </a:pPr>
                      <a:r>
                        <a:rPr lang="en-US" sz="1100" kern="0" dirty="0">
                          <a:effectLst/>
                          <a:latin typeface="Cambria" panose="02040503050406030204" pitchFamily="18" charset="0"/>
                        </a:rPr>
                        <a:t>Total</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3276.105</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18</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extLst>
                  <a:ext uri="{0D108BD9-81ED-4DB2-BD59-A6C34878D82A}">
                    <a16:rowId xmlns:a16="http://schemas.microsoft.com/office/drawing/2014/main" val="2380663207"/>
                  </a:ext>
                </a:extLst>
              </a:tr>
              <a:tr h="278481">
                <a:tc rowSpan="3">
                  <a:txBody>
                    <a:bodyPr/>
                    <a:lstStyle/>
                    <a:p>
                      <a:pPr marL="0" marR="0" algn="ctr">
                        <a:lnSpc>
                          <a:spcPct val="107000"/>
                        </a:lnSpc>
                        <a:spcBef>
                          <a:spcPts val="0"/>
                        </a:spcBef>
                        <a:spcAft>
                          <a:spcPts val="0"/>
                        </a:spcAft>
                      </a:pPr>
                      <a:r>
                        <a:rPr lang="en-US" sz="1200" kern="0" dirty="0">
                          <a:effectLst/>
                          <a:latin typeface="Cambria" panose="02040503050406030204" pitchFamily="18" charset="0"/>
                        </a:rPr>
                        <a:t>TBSA * Device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Between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Combined</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2.415</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algn="ctr"/>
                      <a:r>
                        <a:rPr lang="en-US" sz="1100" kern="100">
                          <a:effectLst/>
                          <a:latin typeface="Cambria" panose="02040503050406030204" pitchFamily="18" charset="0"/>
                        </a:rPr>
                        <a:t>2.415</a:t>
                      </a:r>
                      <a:endParaRPr lang="en-US">
                        <a:latin typeface="Cambria" panose="02040503050406030204"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.476</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.500</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extLst>
                  <a:ext uri="{0D108BD9-81ED-4DB2-BD59-A6C34878D82A}">
                    <a16:rowId xmlns:a16="http://schemas.microsoft.com/office/drawing/2014/main" val="4287035244"/>
                  </a:ext>
                </a:extLst>
              </a:tr>
              <a:tr h="185407">
                <a:tc vMerge="1">
                  <a:txBody>
                    <a:bodyPr/>
                    <a:lstStyle/>
                    <a:p>
                      <a:endParaRPr lang="en-US"/>
                    </a:p>
                  </a:txBody>
                  <a:tcPr/>
                </a:tc>
                <a:tc gridSpan="2">
                  <a:txBody>
                    <a:bodyPr/>
                    <a:lstStyle/>
                    <a:p>
                      <a:pPr marL="0" marR="0" algn="ctr">
                        <a:lnSpc>
                          <a:spcPct val="107000"/>
                        </a:lnSpc>
                        <a:spcBef>
                          <a:spcPts val="0"/>
                        </a:spcBef>
                        <a:spcAft>
                          <a:spcPts val="0"/>
                        </a:spcAft>
                      </a:pPr>
                      <a:r>
                        <a:rPr lang="en-US" sz="1100" kern="0" dirty="0">
                          <a:effectLst/>
                          <a:latin typeface="Cambria" panose="02040503050406030204" pitchFamily="18" charset="0"/>
                        </a:rPr>
                        <a:t>Within Groups</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86.243</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17</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algn="ctr"/>
                      <a:r>
                        <a:rPr lang="en-US" sz="1100" kern="100">
                          <a:effectLst/>
                          <a:latin typeface="Cambria" panose="02040503050406030204" pitchFamily="18" charset="0"/>
                        </a:rPr>
                        <a:t>5.073</a:t>
                      </a:r>
                      <a:endParaRPr lang="en-US">
                        <a:latin typeface="Cambria" panose="02040503050406030204"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extLst>
                  <a:ext uri="{0D108BD9-81ED-4DB2-BD59-A6C34878D82A}">
                    <a16:rowId xmlns:a16="http://schemas.microsoft.com/office/drawing/2014/main" val="3474587658"/>
                  </a:ext>
                </a:extLst>
              </a:tr>
              <a:tr h="185407">
                <a:tc vMerge="1">
                  <a:txBody>
                    <a:bodyPr/>
                    <a:lstStyle/>
                    <a:p>
                      <a:endParaRPr lang="en-US"/>
                    </a:p>
                  </a:txBody>
                  <a:tcPr/>
                </a:tc>
                <a:tc gridSpan="2">
                  <a:txBody>
                    <a:bodyPr/>
                    <a:lstStyle/>
                    <a:p>
                      <a:pPr marL="0" marR="0" algn="ctr">
                        <a:lnSpc>
                          <a:spcPct val="107000"/>
                        </a:lnSpc>
                        <a:spcBef>
                          <a:spcPts val="0"/>
                        </a:spcBef>
                        <a:spcAft>
                          <a:spcPts val="0"/>
                        </a:spcAft>
                      </a:pPr>
                      <a:r>
                        <a:rPr lang="en-US" sz="1100" kern="0" dirty="0">
                          <a:effectLst/>
                          <a:latin typeface="Cambria" panose="02040503050406030204" pitchFamily="18" charset="0"/>
                        </a:rPr>
                        <a:t>Total</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88.658</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18</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extLst>
                  <a:ext uri="{0D108BD9-81ED-4DB2-BD59-A6C34878D82A}">
                    <a16:rowId xmlns:a16="http://schemas.microsoft.com/office/drawing/2014/main" val="4146725778"/>
                  </a:ext>
                </a:extLst>
              </a:tr>
              <a:tr h="278481">
                <a:tc rowSpan="3">
                  <a:txBody>
                    <a:bodyPr/>
                    <a:lstStyle/>
                    <a:p>
                      <a:pPr marL="0" marR="0" algn="ctr">
                        <a:lnSpc>
                          <a:spcPct val="107000"/>
                        </a:lnSpc>
                        <a:spcBef>
                          <a:spcPts val="0"/>
                        </a:spcBef>
                        <a:spcAft>
                          <a:spcPts val="0"/>
                        </a:spcAft>
                      </a:pPr>
                      <a:r>
                        <a:rPr lang="en-US" sz="1200" kern="0" dirty="0">
                          <a:effectLst/>
                          <a:latin typeface="Cambria" panose="02040503050406030204" pitchFamily="18" charset="0"/>
                        </a:rPr>
                        <a:t>LOS * Device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Between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Combined</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102.532</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algn="ctr"/>
                      <a:r>
                        <a:rPr lang="en-US" sz="1100" kern="100">
                          <a:effectLst/>
                          <a:latin typeface="Cambria" panose="02040503050406030204" pitchFamily="18" charset="0"/>
                        </a:rPr>
                        <a:t>102.532</a:t>
                      </a:r>
                      <a:endParaRPr lang="en-US">
                        <a:latin typeface="Cambria" panose="02040503050406030204"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.399</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.536</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extLst>
                  <a:ext uri="{0D108BD9-81ED-4DB2-BD59-A6C34878D82A}">
                    <a16:rowId xmlns:a16="http://schemas.microsoft.com/office/drawing/2014/main" val="1209634646"/>
                  </a:ext>
                </a:extLst>
              </a:tr>
              <a:tr h="185407">
                <a:tc vMerge="1">
                  <a:txBody>
                    <a:bodyPr/>
                    <a:lstStyle/>
                    <a:p>
                      <a:endParaRPr lang="en-US"/>
                    </a:p>
                  </a:txBody>
                  <a:tcPr/>
                </a:tc>
                <a:tc gridSpan="2">
                  <a:txBody>
                    <a:bodyPr/>
                    <a:lstStyle/>
                    <a:p>
                      <a:pPr marL="0" marR="0" algn="ctr">
                        <a:lnSpc>
                          <a:spcPct val="107000"/>
                        </a:lnSpc>
                        <a:spcBef>
                          <a:spcPts val="0"/>
                        </a:spcBef>
                        <a:spcAft>
                          <a:spcPts val="0"/>
                        </a:spcAft>
                      </a:pPr>
                      <a:r>
                        <a:rPr lang="en-US" sz="1100" kern="0" dirty="0">
                          <a:effectLst/>
                          <a:latin typeface="Cambria" panose="02040503050406030204" pitchFamily="18" charset="0"/>
                        </a:rPr>
                        <a:t>Within Groups</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4371.304</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17</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algn="ctr"/>
                      <a:r>
                        <a:rPr lang="en-US" sz="1100" kern="100">
                          <a:effectLst/>
                          <a:latin typeface="Cambria" panose="02040503050406030204" pitchFamily="18" charset="0"/>
                        </a:rPr>
                        <a:t>257.136</a:t>
                      </a:r>
                      <a:endParaRPr lang="en-US">
                        <a:latin typeface="Cambria" panose="02040503050406030204"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extLst>
                  <a:ext uri="{0D108BD9-81ED-4DB2-BD59-A6C34878D82A}">
                    <a16:rowId xmlns:a16="http://schemas.microsoft.com/office/drawing/2014/main" val="287934000"/>
                  </a:ext>
                </a:extLst>
              </a:tr>
              <a:tr h="185407">
                <a:tc vMerge="1">
                  <a:txBody>
                    <a:bodyPr/>
                    <a:lstStyle/>
                    <a:p>
                      <a:endParaRPr lang="en-US"/>
                    </a:p>
                  </a:txBody>
                  <a:tcPr/>
                </a:tc>
                <a:tc gridSpan="2">
                  <a:txBody>
                    <a:bodyPr/>
                    <a:lstStyle/>
                    <a:p>
                      <a:pPr marL="0" marR="0" algn="ctr">
                        <a:lnSpc>
                          <a:spcPct val="107000"/>
                        </a:lnSpc>
                        <a:spcBef>
                          <a:spcPts val="0"/>
                        </a:spcBef>
                        <a:spcAft>
                          <a:spcPts val="0"/>
                        </a:spcAft>
                      </a:pPr>
                      <a:r>
                        <a:rPr lang="en-US" sz="1100" kern="0" dirty="0">
                          <a:effectLst/>
                          <a:latin typeface="Cambria" panose="02040503050406030204" pitchFamily="18" charset="0"/>
                        </a:rPr>
                        <a:t>Total</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4473.836</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18</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extLst>
                  <a:ext uri="{0D108BD9-81ED-4DB2-BD59-A6C34878D82A}">
                    <a16:rowId xmlns:a16="http://schemas.microsoft.com/office/drawing/2014/main" val="1130663012"/>
                  </a:ext>
                </a:extLst>
              </a:tr>
              <a:tr h="278481">
                <a:tc rowSpan="3">
                  <a:txBody>
                    <a:bodyPr/>
                    <a:lstStyle/>
                    <a:p>
                      <a:pPr marL="0" marR="0" algn="ctr">
                        <a:lnSpc>
                          <a:spcPct val="107000"/>
                        </a:lnSpc>
                        <a:spcBef>
                          <a:spcPts val="0"/>
                        </a:spcBef>
                        <a:spcAft>
                          <a:spcPts val="0"/>
                        </a:spcAft>
                      </a:pPr>
                      <a:r>
                        <a:rPr lang="en-US" sz="1200" kern="0" dirty="0">
                          <a:effectLst/>
                          <a:latin typeface="Cambria" panose="02040503050406030204" pitchFamily="18" charset="0"/>
                        </a:rPr>
                        <a:t>OR Time #1 * Device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Between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Combined</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8687.556</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algn="ctr"/>
                      <a:r>
                        <a:rPr lang="en-US" sz="1100" kern="100">
                          <a:effectLst/>
                          <a:latin typeface="Cambria" panose="02040503050406030204" pitchFamily="18" charset="0"/>
                        </a:rPr>
                        <a:t>8687.556</a:t>
                      </a:r>
                      <a:endParaRPr lang="en-US">
                        <a:latin typeface="Cambria" panose="02040503050406030204"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4.851</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.042</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extLst>
                  <a:ext uri="{0D108BD9-81ED-4DB2-BD59-A6C34878D82A}">
                    <a16:rowId xmlns:a16="http://schemas.microsoft.com/office/drawing/2014/main" val="3937445338"/>
                  </a:ext>
                </a:extLst>
              </a:tr>
              <a:tr h="185407">
                <a:tc vMerge="1">
                  <a:txBody>
                    <a:bodyPr/>
                    <a:lstStyle/>
                    <a:p>
                      <a:endParaRPr lang="en-US"/>
                    </a:p>
                  </a:txBody>
                  <a:tcPr/>
                </a:tc>
                <a:tc gridSpan="2">
                  <a:txBody>
                    <a:bodyPr/>
                    <a:lstStyle/>
                    <a:p>
                      <a:pPr marL="0" marR="0" algn="ctr">
                        <a:lnSpc>
                          <a:spcPct val="107000"/>
                        </a:lnSpc>
                        <a:spcBef>
                          <a:spcPts val="0"/>
                        </a:spcBef>
                        <a:spcAft>
                          <a:spcPts val="0"/>
                        </a:spcAft>
                      </a:pPr>
                      <a:r>
                        <a:rPr lang="en-US" sz="1100" kern="0" dirty="0">
                          <a:effectLst/>
                          <a:latin typeface="Cambria" panose="02040503050406030204" pitchFamily="18" charset="0"/>
                        </a:rPr>
                        <a:t>Within Groups</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30442.971</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17</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algn="ctr"/>
                      <a:r>
                        <a:rPr lang="en-US" sz="1100" kern="100">
                          <a:effectLst/>
                          <a:latin typeface="Cambria" panose="02040503050406030204" pitchFamily="18" charset="0"/>
                        </a:rPr>
                        <a:t>1790.763</a:t>
                      </a:r>
                      <a:endParaRPr lang="en-US">
                        <a:latin typeface="Cambria" panose="02040503050406030204"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1790.763</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extLst>
                  <a:ext uri="{0D108BD9-81ED-4DB2-BD59-A6C34878D82A}">
                    <a16:rowId xmlns:a16="http://schemas.microsoft.com/office/drawing/2014/main" val="869375903"/>
                  </a:ext>
                </a:extLst>
              </a:tr>
              <a:tr h="185407">
                <a:tc vMerge="1">
                  <a:txBody>
                    <a:bodyPr/>
                    <a:lstStyle/>
                    <a:p>
                      <a:endParaRPr lang="en-US"/>
                    </a:p>
                  </a:txBody>
                  <a:tcPr/>
                </a:tc>
                <a:tc gridSpan="2">
                  <a:txBody>
                    <a:bodyPr/>
                    <a:lstStyle/>
                    <a:p>
                      <a:pPr marL="0" marR="0" algn="ctr">
                        <a:lnSpc>
                          <a:spcPct val="107000"/>
                        </a:lnSpc>
                        <a:spcBef>
                          <a:spcPts val="0"/>
                        </a:spcBef>
                        <a:spcAft>
                          <a:spcPts val="0"/>
                        </a:spcAft>
                      </a:pPr>
                      <a:r>
                        <a:rPr lang="en-US" sz="1100" kern="0" dirty="0">
                          <a:effectLst/>
                          <a:latin typeface="Cambria" panose="02040503050406030204" pitchFamily="18" charset="0"/>
                        </a:rPr>
                        <a:t>Total</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39130.526</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18</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extLst>
                  <a:ext uri="{0D108BD9-81ED-4DB2-BD59-A6C34878D82A}">
                    <a16:rowId xmlns:a16="http://schemas.microsoft.com/office/drawing/2014/main" val="3014215248"/>
                  </a:ext>
                </a:extLst>
              </a:tr>
              <a:tr h="278481">
                <a:tc rowSpan="3">
                  <a:txBody>
                    <a:bodyPr/>
                    <a:lstStyle/>
                    <a:p>
                      <a:pPr marL="0" marR="0" algn="ctr">
                        <a:lnSpc>
                          <a:spcPct val="107000"/>
                        </a:lnSpc>
                        <a:spcBef>
                          <a:spcPts val="0"/>
                        </a:spcBef>
                        <a:spcAft>
                          <a:spcPts val="0"/>
                        </a:spcAft>
                      </a:pPr>
                      <a:r>
                        <a:rPr lang="en-US" sz="1200" kern="0" dirty="0">
                          <a:effectLst/>
                          <a:latin typeface="Cambria" panose="02040503050406030204" pitchFamily="18" charset="0"/>
                        </a:rPr>
                        <a:t>Graft Size * Device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Between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Combined</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267844.762</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algn="ctr"/>
                      <a:r>
                        <a:rPr lang="en-US" sz="1100" kern="100" dirty="0">
                          <a:effectLst/>
                          <a:latin typeface="Cambria" panose="02040503050406030204" pitchFamily="18" charset="0"/>
                        </a:rPr>
                        <a:t>267844.762</a:t>
                      </a:r>
                      <a:endParaRPr lang="en-US" dirty="0">
                        <a:latin typeface="Cambria" panose="02040503050406030204"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.093</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.764</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extLst>
                  <a:ext uri="{0D108BD9-81ED-4DB2-BD59-A6C34878D82A}">
                    <a16:rowId xmlns:a16="http://schemas.microsoft.com/office/drawing/2014/main" val="1457852231"/>
                  </a:ext>
                </a:extLst>
              </a:tr>
              <a:tr h="278481">
                <a:tc vMerge="1">
                  <a:txBody>
                    <a:bodyPr/>
                    <a:lstStyle/>
                    <a:p>
                      <a:endParaRPr lang="en-US"/>
                    </a:p>
                  </a:txBody>
                  <a:tcPr/>
                </a:tc>
                <a:tc gridSpan="2">
                  <a:txBody>
                    <a:bodyPr/>
                    <a:lstStyle/>
                    <a:p>
                      <a:pPr marL="0" marR="0" algn="ctr">
                        <a:lnSpc>
                          <a:spcPct val="107000"/>
                        </a:lnSpc>
                        <a:spcBef>
                          <a:spcPts val="0"/>
                        </a:spcBef>
                        <a:spcAft>
                          <a:spcPts val="0"/>
                        </a:spcAft>
                      </a:pPr>
                      <a:r>
                        <a:rPr lang="en-US" sz="1100" kern="0" dirty="0">
                          <a:effectLst/>
                          <a:latin typeface="Cambria" panose="02040503050406030204" pitchFamily="18" charset="0"/>
                        </a:rPr>
                        <a:t>Within Groups</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48952891.765</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17</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algn="ctr"/>
                      <a:r>
                        <a:rPr lang="en-US" sz="1100" kern="100">
                          <a:effectLst/>
                          <a:latin typeface="Cambria" panose="02040503050406030204" pitchFamily="18" charset="0"/>
                        </a:rPr>
                        <a:t>2879581.869</a:t>
                      </a:r>
                      <a:endParaRPr lang="en-US">
                        <a:latin typeface="Cambria" panose="02040503050406030204"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extLst>
                  <a:ext uri="{0D108BD9-81ED-4DB2-BD59-A6C34878D82A}">
                    <a16:rowId xmlns:a16="http://schemas.microsoft.com/office/drawing/2014/main" val="3760067500"/>
                  </a:ext>
                </a:extLst>
              </a:tr>
              <a:tr h="278481">
                <a:tc vMerge="1">
                  <a:txBody>
                    <a:bodyPr/>
                    <a:lstStyle/>
                    <a:p>
                      <a:endParaRPr lang="en-US"/>
                    </a:p>
                  </a:txBody>
                  <a:tcPr/>
                </a:tc>
                <a:tc gridSpan="2">
                  <a:txBody>
                    <a:bodyPr/>
                    <a:lstStyle/>
                    <a:p>
                      <a:pPr marL="0" marR="0" algn="ctr">
                        <a:lnSpc>
                          <a:spcPct val="107000"/>
                        </a:lnSpc>
                        <a:spcBef>
                          <a:spcPts val="0"/>
                        </a:spcBef>
                        <a:spcAft>
                          <a:spcPts val="0"/>
                        </a:spcAft>
                      </a:pPr>
                      <a:r>
                        <a:rPr lang="en-US" sz="1100" kern="0" dirty="0">
                          <a:effectLst/>
                          <a:latin typeface="Cambria" panose="02040503050406030204" pitchFamily="18" charset="0"/>
                        </a:rPr>
                        <a:t>Total</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49220736.526</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18</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algn="ctr"/>
                      <a:r>
                        <a:rPr lang="en-US" sz="1100" kern="100">
                          <a:effectLst/>
                          <a:latin typeface="Cambria" panose="02040503050406030204" pitchFamily="18" charset="0"/>
                        </a:rPr>
                        <a:t> </a:t>
                      </a:r>
                      <a:endParaRPr lang="en-US">
                        <a:latin typeface="Cambria" panose="02040503050406030204"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extLst>
                  <a:ext uri="{0D108BD9-81ED-4DB2-BD59-A6C34878D82A}">
                    <a16:rowId xmlns:a16="http://schemas.microsoft.com/office/drawing/2014/main" val="372451248"/>
                  </a:ext>
                </a:extLst>
              </a:tr>
              <a:tr h="278481">
                <a:tc rowSpan="3">
                  <a:txBody>
                    <a:bodyPr/>
                    <a:lstStyle/>
                    <a:p>
                      <a:pPr marL="0" marR="0" algn="ctr">
                        <a:lnSpc>
                          <a:spcPct val="107000"/>
                        </a:lnSpc>
                        <a:spcBef>
                          <a:spcPts val="0"/>
                        </a:spcBef>
                        <a:spcAft>
                          <a:spcPts val="0"/>
                        </a:spcAft>
                      </a:pPr>
                      <a:r>
                        <a:rPr lang="en-US" sz="1200" kern="0" dirty="0">
                          <a:effectLst/>
                          <a:latin typeface="Cambria" panose="02040503050406030204" pitchFamily="18" charset="0"/>
                        </a:rPr>
                        <a:t>Graft Take * Device</a:t>
                      </a:r>
                      <a:endParaRPr lang="en-US" sz="12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a:txBody>
                    <a:bodyPr/>
                    <a:lstStyle/>
                    <a:p>
                      <a:pPr marL="0" marR="0" algn="ctr">
                        <a:lnSpc>
                          <a:spcPct val="107000"/>
                        </a:lnSpc>
                        <a:spcBef>
                          <a:spcPts val="0"/>
                        </a:spcBef>
                        <a:spcAft>
                          <a:spcPts val="0"/>
                        </a:spcAft>
                      </a:pPr>
                      <a:r>
                        <a:rPr lang="en-US" sz="1100" kern="0">
                          <a:effectLst/>
                          <a:latin typeface="Cambria" panose="02040503050406030204" pitchFamily="18" charset="0"/>
                        </a:rPr>
                        <a:t>Between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a:txBody>
                    <a:bodyPr/>
                    <a:lstStyle/>
                    <a:p>
                      <a:pPr marL="0" marR="0" algn="ctr">
                        <a:lnSpc>
                          <a:spcPct val="107000"/>
                        </a:lnSpc>
                        <a:spcBef>
                          <a:spcPts val="0"/>
                        </a:spcBef>
                        <a:spcAft>
                          <a:spcPts val="0"/>
                        </a:spcAft>
                      </a:pPr>
                      <a:r>
                        <a:rPr lang="en-US" sz="1100" kern="0" dirty="0">
                          <a:effectLst/>
                          <a:latin typeface="Cambria" panose="02040503050406030204" pitchFamily="18" charset="0"/>
                        </a:rPr>
                        <a:t>Combined</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121.918</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algn="ctr"/>
                      <a:r>
                        <a:rPr lang="en-US" sz="1100" kern="100">
                          <a:effectLst/>
                          <a:latin typeface="Cambria" panose="02040503050406030204" pitchFamily="18" charset="0"/>
                        </a:rPr>
                        <a:t>121.918</a:t>
                      </a:r>
                      <a:endParaRPr lang="en-US">
                        <a:latin typeface="Cambria" panose="02040503050406030204"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12.347</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.003</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extLst>
                  <a:ext uri="{0D108BD9-81ED-4DB2-BD59-A6C34878D82A}">
                    <a16:rowId xmlns:a16="http://schemas.microsoft.com/office/drawing/2014/main" val="2830603364"/>
                  </a:ext>
                </a:extLst>
              </a:tr>
              <a:tr h="185407">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Within Groups</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157.984</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16</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algn="ctr"/>
                      <a:r>
                        <a:rPr lang="en-US" sz="1100" kern="100">
                          <a:effectLst/>
                          <a:latin typeface="Cambria" panose="02040503050406030204" pitchFamily="18" charset="0"/>
                        </a:rPr>
                        <a:t>9.874</a:t>
                      </a:r>
                      <a:endParaRPr lang="en-US">
                        <a:latin typeface="Cambria" panose="02040503050406030204"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extLst>
                  <a:ext uri="{0D108BD9-81ED-4DB2-BD59-A6C34878D82A}">
                    <a16:rowId xmlns:a16="http://schemas.microsoft.com/office/drawing/2014/main" val="1850280542"/>
                  </a:ext>
                </a:extLst>
              </a:tr>
              <a:tr h="185407">
                <a:tc vMerge="1">
                  <a:txBody>
                    <a:bodyPr/>
                    <a:lstStyle/>
                    <a:p>
                      <a:endParaRPr lang="en-US"/>
                    </a:p>
                  </a:txBody>
                  <a:tcPr/>
                </a:tc>
                <a:tc gridSpan="2">
                  <a:txBody>
                    <a:bodyPr/>
                    <a:lstStyle/>
                    <a:p>
                      <a:pPr marL="0" marR="0" algn="ctr">
                        <a:lnSpc>
                          <a:spcPct val="107000"/>
                        </a:lnSpc>
                        <a:spcBef>
                          <a:spcPts val="0"/>
                        </a:spcBef>
                        <a:spcAft>
                          <a:spcPts val="0"/>
                        </a:spcAft>
                      </a:pPr>
                      <a:r>
                        <a:rPr lang="en-US" sz="1100" kern="0">
                          <a:effectLst/>
                          <a:latin typeface="Cambria" panose="02040503050406030204" pitchFamily="18" charset="0"/>
                        </a:rPr>
                        <a:t>Total</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tc>
                <a:tc hMerge="1">
                  <a:txBody>
                    <a:bodyPr/>
                    <a:lstStyle/>
                    <a:p>
                      <a:endParaRPr lang="en-US"/>
                    </a:p>
                  </a:txBody>
                  <a:tcP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279.903</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a:effectLst/>
                          <a:latin typeface="Cambria" panose="02040503050406030204" pitchFamily="18" charset="0"/>
                        </a:rPr>
                        <a:t>17</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algn="ctr"/>
                      <a:r>
                        <a:rPr lang="en-US" sz="1100" kern="100" dirty="0">
                          <a:effectLst/>
                          <a:latin typeface="Cambria" panose="02040503050406030204" pitchFamily="18" charset="0"/>
                        </a:rPr>
                        <a:t> </a:t>
                      </a:r>
                      <a:endParaRPr lang="en-US" dirty="0">
                        <a:latin typeface="Cambria" panose="02040503050406030204"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0">
                          <a:effectLst/>
                          <a:latin typeface="Cambria" panose="02040503050406030204" pitchFamily="18" charset="0"/>
                        </a:rPr>
                        <a:t> </a:t>
                      </a:r>
                      <a:endParaRPr lang="en-US" sz="1100" kern="10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tc>
                  <a:txBody>
                    <a:bodyPr/>
                    <a:lstStyle/>
                    <a:p>
                      <a:pPr marL="0" marR="0" algn="ctr">
                        <a:lnSpc>
                          <a:spcPct val="107000"/>
                        </a:lnSpc>
                        <a:spcBef>
                          <a:spcPts val="0"/>
                        </a:spcBef>
                        <a:spcAft>
                          <a:spcPts val="0"/>
                        </a:spcAft>
                      </a:pPr>
                      <a:r>
                        <a:rPr lang="en-US" sz="1100" kern="100" dirty="0">
                          <a:effectLst/>
                          <a:latin typeface="Cambria" panose="02040503050406030204" pitchFamily="18" charset="0"/>
                        </a:rPr>
                        <a:t> </a:t>
                      </a:r>
                      <a:endParaRPr lang="en-US" sz="1100" kern="100" dirty="0">
                        <a:effectLst/>
                        <a:latin typeface="Cambria" panose="02040503050406030204" pitchFamily="18" charset="0"/>
                        <a:ea typeface="Calibri" panose="020F0502020204030204" pitchFamily="34" charset="0"/>
                        <a:cs typeface="Mangal" panose="02040503050203030202" pitchFamily="18" charset="0"/>
                      </a:endParaRPr>
                    </a:p>
                  </a:txBody>
                  <a:tcPr marL="64956" marR="64956" marT="0" marB="0" anchor="ctr"/>
                </a:tc>
                <a:extLst>
                  <a:ext uri="{0D108BD9-81ED-4DB2-BD59-A6C34878D82A}">
                    <a16:rowId xmlns:a16="http://schemas.microsoft.com/office/drawing/2014/main" val="1803787697"/>
                  </a:ext>
                </a:extLst>
              </a:tr>
            </a:tbl>
          </a:graphicData>
        </a:graphic>
      </p:graphicFrame>
    </p:spTree>
    <p:extLst>
      <p:ext uri="{BB962C8B-B14F-4D97-AF65-F5344CB8AC3E}">
        <p14:creationId xmlns:p14="http://schemas.microsoft.com/office/powerpoint/2010/main" val="25182160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3939</TotalTime>
  <Words>2980</Words>
  <Application>Microsoft Macintosh PowerPoint</Application>
  <PresentationFormat>Widescreen</PresentationFormat>
  <Paragraphs>753</Paragraphs>
  <Slides>14</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Cambria</vt:lpstr>
      <vt:lpstr>Office Theme</vt:lpstr>
      <vt:lpstr>A NOVEL ROTATING DERMATOME IN BURNS: IMPROVED EFFICIENCY AND OUTCOMES</vt:lpstr>
      <vt:lpstr>Disclosures</vt:lpstr>
      <vt:lpstr>Introduction</vt:lpstr>
      <vt:lpstr>Methods</vt:lpstr>
      <vt:lpstr>Table 1: Patient Data by Device</vt:lpstr>
      <vt:lpstr>Table 2: Analysis of Variance (ANOVA) </vt:lpstr>
      <vt:lpstr>Table 3: ANOVA for Small-Sized Burns (TBSA ≤ 15%)</vt:lpstr>
      <vt:lpstr>Table 4: ANOVA for Medium-Sized Burns (TBSA 16-25%)</vt:lpstr>
      <vt:lpstr>Table 5: ANOVA for Large-Sized Burns (TBSA ≥ 25%)</vt:lpstr>
      <vt:lpstr>Discussion</vt:lpstr>
      <vt:lpstr>Limitations &amp; Future Research</vt:lpstr>
      <vt:lpstr>Conclusion</vt:lpstr>
      <vt:lpstr>References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Whitney</dc:creator>
  <cp:lastModifiedBy>Akshay Raghuram</cp:lastModifiedBy>
  <cp:revision>51</cp:revision>
  <dcterms:created xsi:type="dcterms:W3CDTF">2021-05-21T14:49:25Z</dcterms:created>
  <dcterms:modified xsi:type="dcterms:W3CDTF">2023-11-05T13:26:28Z</dcterms:modified>
</cp:coreProperties>
</file>