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11"/>
  </p:notesMasterIdLst>
  <p:sldIdLst>
    <p:sldId id="256" r:id="rId2"/>
    <p:sldId id="267" r:id="rId3"/>
    <p:sldId id="265" r:id="rId4"/>
    <p:sldId id="257" r:id="rId5"/>
    <p:sldId id="259" r:id="rId6"/>
    <p:sldId id="266"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0660"/>
  </p:normalViewPr>
  <p:slideViewPr>
    <p:cSldViewPr snapToGrid="0">
      <p:cViewPr varScale="1">
        <p:scale>
          <a:sx n="55" d="100"/>
          <a:sy n="55" d="100"/>
        </p:scale>
        <p:origin x="1020" y="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9F0F4B-A2E8-1A4E-9B5C-790633D14569}" type="datetimeFigureOut">
              <a:rPr lang="en-US" smtClean="0"/>
              <a:t>4/16/2024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64A4F6-129D-0247-98E9-C8FAE60220B3}" type="slidenum">
              <a:rPr lang="en-US" smtClean="0"/>
              <a:t>‹#›</a:t>
            </a:fld>
            <a:endParaRPr lang="en-US"/>
          </a:p>
        </p:txBody>
      </p:sp>
    </p:spTree>
    <p:extLst>
      <p:ext uri="{BB962C8B-B14F-4D97-AF65-F5344CB8AC3E}">
        <p14:creationId xmlns:p14="http://schemas.microsoft.com/office/powerpoint/2010/main" val="3305168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064A4F6-129D-0247-98E9-C8FAE60220B3}" type="slidenum">
              <a:rPr lang="en-US" smtClean="0"/>
              <a:t>5</a:t>
            </a:fld>
            <a:endParaRPr lang="en-US"/>
          </a:p>
        </p:txBody>
      </p:sp>
    </p:spTree>
    <p:extLst>
      <p:ext uri="{BB962C8B-B14F-4D97-AF65-F5344CB8AC3E}">
        <p14:creationId xmlns:p14="http://schemas.microsoft.com/office/powerpoint/2010/main" val="2051595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how consistent the </a:t>
            </a:r>
            <a:r>
              <a:rPr lang="en-US" dirty="0" err="1"/>
              <a:t>amato</a:t>
            </a:r>
            <a:endParaRPr lang="en-US" dirty="0"/>
          </a:p>
        </p:txBody>
      </p:sp>
      <p:sp>
        <p:nvSpPr>
          <p:cNvPr id="4" name="Slide Number Placeholder 3"/>
          <p:cNvSpPr>
            <a:spLocks noGrp="1"/>
          </p:cNvSpPr>
          <p:nvPr>
            <p:ph type="sldNum" sz="quarter" idx="5"/>
          </p:nvPr>
        </p:nvSpPr>
        <p:spPr/>
        <p:txBody>
          <a:bodyPr/>
          <a:lstStyle/>
          <a:p>
            <a:fld id="{1064A4F6-129D-0247-98E9-C8FAE60220B3}" type="slidenum">
              <a:rPr lang="en-US" smtClean="0"/>
              <a:t>8</a:t>
            </a:fld>
            <a:endParaRPr lang="en-US"/>
          </a:p>
        </p:txBody>
      </p:sp>
    </p:spTree>
    <p:extLst>
      <p:ext uri="{BB962C8B-B14F-4D97-AF65-F5344CB8AC3E}">
        <p14:creationId xmlns:p14="http://schemas.microsoft.com/office/powerpoint/2010/main" val="1024916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-thicker is more liker to gouge </a:t>
            </a:r>
          </a:p>
          <a:p>
            <a:r>
              <a:rPr lang="en-US" dirty="0"/>
              <a:t>-ease of the person </a:t>
            </a:r>
          </a:p>
          <a:p>
            <a:r>
              <a:rPr lang="en-US" dirty="0"/>
              <a:t>-</a:t>
            </a:r>
            <a:r>
              <a:rPr lang="en-US" dirty="0" err="1"/>
              <a:t>amalatome</a:t>
            </a:r>
            <a:r>
              <a:rPr lang="en-US" dirty="0"/>
              <a:t> is heave</a:t>
            </a:r>
          </a:p>
        </p:txBody>
      </p:sp>
      <p:sp>
        <p:nvSpPr>
          <p:cNvPr id="4" name="Slide Number Placeholder 3"/>
          <p:cNvSpPr>
            <a:spLocks noGrp="1"/>
          </p:cNvSpPr>
          <p:nvPr>
            <p:ph type="sldNum" sz="quarter" idx="5"/>
          </p:nvPr>
        </p:nvSpPr>
        <p:spPr/>
        <p:txBody>
          <a:bodyPr/>
          <a:lstStyle/>
          <a:p>
            <a:fld id="{1064A4F6-129D-0247-98E9-C8FAE60220B3}" type="slidenum">
              <a:rPr lang="en-US" smtClean="0"/>
              <a:t>9</a:t>
            </a:fld>
            <a:endParaRPr lang="en-US"/>
          </a:p>
        </p:txBody>
      </p:sp>
    </p:spTree>
    <p:extLst>
      <p:ext uri="{BB962C8B-B14F-4D97-AF65-F5344CB8AC3E}">
        <p14:creationId xmlns:p14="http://schemas.microsoft.com/office/powerpoint/2010/main" val="1741292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7A426-C308-5733-CA36-B4CDED737B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8A7F8F-A570-0913-8F3E-18877F4DC9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261265A-69B7-D406-1508-935EAE3FE343}"/>
              </a:ext>
            </a:extLst>
          </p:cNvPr>
          <p:cNvSpPr>
            <a:spLocks noGrp="1"/>
          </p:cNvSpPr>
          <p:nvPr>
            <p:ph type="dt" sz="half" idx="10"/>
          </p:nvPr>
        </p:nvSpPr>
        <p:spPr/>
        <p:txBody>
          <a:bodyPr/>
          <a:lstStyle/>
          <a:p>
            <a:fld id="{DF40DA83-B0F3-3C48-B38C-D1CAAC106AA7}" type="datetimeFigureOut">
              <a:rPr lang="en-US" smtClean="0"/>
              <a:t>4/16/2024</a:t>
            </a:fld>
            <a:endParaRPr lang="en-US"/>
          </a:p>
        </p:txBody>
      </p:sp>
      <p:sp>
        <p:nvSpPr>
          <p:cNvPr id="5" name="Footer Placeholder 4">
            <a:extLst>
              <a:ext uri="{FF2B5EF4-FFF2-40B4-BE49-F238E27FC236}">
                <a16:creationId xmlns:a16="http://schemas.microsoft.com/office/drawing/2014/main" id="{16A73148-AB10-1A13-955B-BA995280F8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EA7F64-B13E-E26B-180D-F360B682759C}"/>
              </a:ext>
            </a:extLst>
          </p:cNvPr>
          <p:cNvSpPr>
            <a:spLocks noGrp="1"/>
          </p:cNvSpPr>
          <p:nvPr>
            <p:ph type="sldNum" sz="quarter" idx="12"/>
          </p:nvPr>
        </p:nvSpPr>
        <p:spPr/>
        <p:txBody>
          <a:bodyPr/>
          <a:lstStyle/>
          <a:p>
            <a:fld id="{7C1CFE70-7909-4F43-8046-255B3ABE05CA}" type="slidenum">
              <a:rPr lang="en-US" smtClean="0"/>
              <a:t>‹#›</a:t>
            </a:fld>
            <a:endParaRPr lang="en-US"/>
          </a:p>
        </p:txBody>
      </p:sp>
    </p:spTree>
    <p:extLst>
      <p:ext uri="{BB962C8B-B14F-4D97-AF65-F5344CB8AC3E}">
        <p14:creationId xmlns:p14="http://schemas.microsoft.com/office/powerpoint/2010/main" val="1988780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0CEA6-201B-2BA1-A994-7BAFF095DC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3CB340-24BD-8261-0FB0-07882EE93E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9D6CE9-2851-6F95-0E9C-799BFDCB36A5}"/>
              </a:ext>
            </a:extLst>
          </p:cNvPr>
          <p:cNvSpPr>
            <a:spLocks noGrp="1"/>
          </p:cNvSpPr>
          <p:nvPr>
            <p:ph type="dt" sz="half" idx="10"/>
          </p:nvPr>
        </p:nvSpPr>
        <p:spPr/>
        <p:txBody>
          <a:bodyPr/>
          <a:lstStyle/>
          <a:p>
            <a:fld id="{DF40DA83-B0F3-3C48-B38C-D1CAAC106AA7}" type="datetimeFigureOut">
              <a:rPr lang="en-US" smtClean="0"/>
              <a:t>4/16/2024</a:t>
            </a:fld>
            <a:endParaRPr lang="en-US"/>
          </a:p>
        </p:txBody>
      </p:sp>
      <p:sp>
        <p:nvSpPr>
          <p:cNvPr id="5" name="Footer Placeholder 4">
            <a:extLst>
              <a:ext uri="{FF2B5EF4-FFF2-40B4-BE49-F238E27FC236}">
                <a16:creationId xmlns:a16="http://schemas.microsoft.com/office/drawing/2014/main" id="{EBAFD81B-856E-A0F6-B515-257963E4E4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FA7439-4FA4-403C-80F4-65EC979BD353}"/>
              </a:ext>
            </a:extLst>
          </p:cNvPr>
          <p:cNvSpPr>
            <a:spLocks noGrp="1"/>
          </p:cNvSpPr>
          <p:nvPr>
            <p:ph type="sldNum" sz="quarter" idx="12"/>
          </p:nvPr>
        </p:nvSpPr>
        <p:spPr/>
        <p:txBody>
          <a:bodyPr/>
          <a:lstStyle/>
          <a:p>
            <a:fld id="{7C1CFE70-7909-4F43-8046-255B3ABE05CA}" type="slidenum">
              <a:rPr lang="en-US" smtClean="0"/>
              <a:t>‹#›</a:t>
            </a:fld>
            <a:endParaRPr lang="en-US"/>
          </a:p>
        </p:txBody>
      </p:sp>
    </p:spTree>
    <p:extLst>
      <p:ext uri="{BB962C8B-B14F-4D97-AF65-F5344CB8AC3E}">
        <p14:creationId xmlns:p14="http://schemas.microsoft.com/office/powerpoint/2010/main" val="2000284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2708CD-2012-3D85-9DE7-0B3AAB4D36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B3542E-39EF-40AB-BDB0-87E0A5129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9FC2E6-85A8-73B8-EBA9-1E0FAFA55C53}"/>
              </a:ext>
            </a:extLst>
          </p:cNvPr>
          <p:cNvSpPr>
            <a:spLocks noGrp="1"/>
          </p:cNvSpPr>
          <p:nvPr>
            <p:ph type="dt" sz="half" idx="10"/>
          </p:nvPr>
        </p:nvSpPr>
        <p:spPr/>
        <p:txBody>
          <a:bodyPr/>
          <a:lstStyle/>
          <a:p>
            <a:fld id="{DF40DA83-B0F3-3C48-B38C-D1CAAC106AA7}" type="datetimeFigureOut">
              <a:rPr lang="en-US" smtClean="0"/>
              <a:t>4/16/2024</a:t>
            </a:fld>
            <a:endParaRPr lang="en-US"/>
          </a:p>
        </p:txBody>
      </p:sp>
      <p:sp>
        <p:nvSpPr>
          <p:cNvPr id="5" name="Footer Placeholder 4">
            <a:extLst>
              <a:ext uri="{FF2B5EF4-FFF2-40B4-BE49-F238E27FC236}">
                <a16:creationId xmlns:a16="http://schemas.microsoft.com/office/drawing/2014/main" id="{08924113-2AF0-014F-FF45-40BE5EA286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EECBDA-E708-F2A5-9434-8D93A7AAC5B8}"/>
              </a:ext>
            </a:extLst>
          </p:cNvPr>
          <p:cNvSpPr>
            <a:spLocks noGrp="1"/>
          </p:cNvSpPr>
          <p:nvPr>
            <p:ph type="sldNum" sz="quarter" idx="12"/>
          </p:nvPr>
        </p:nvSpPr>
        <p:spPr/>
        <p:txBody>
          <a:bodyPr/>
          <a:lstStyle/>
          <a:p>
            <a:fld id="{7C1CFE70-7909-4F43-8046-255B3ABE05CA}" type="slidenum">
              <a:rPr lang="en-US" smtClean="0"/>
              <a:t>‹#›</a:t>
            </a:fld>
            <a:endParaRPr lang="en-US"/>
          </a:p>
        </p:txBody>
      </p:sp>
    </p:spTree>
    <p:extLst>
      <p:ext uri="{BB962C8B-B14F-4D97-AF65-F5344CB8AC3E}">
        <p14:creationId xmlns:p14="http://schemas.microsoft.com/office/powerpoint/2010/main" val="2308003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47351-0002-E9E5-C465-784D5EAC7A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7EB45C-C8C4-08F4-B1DF-BCAC067216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1F6E47-1447-75DE-5952-1CC91C9ABAFF}"/>
              </a:ext>
            </a:extLst>
          </p:cNvPr>
          <p:cNvSpPr>
            <a:spLocks noGrp="1"/>
          </p:cNvSpPr>
          <p:nvPr>
            <p:ph type="dt" sz="half" idx="10"/>
          </p:nvPr>
        </p:nvSpPr>
        <p:spPr/>
        <p:txBody>
          <a:bodyPr/>
          <a:lstStyle/>
          <a:p>
            <a:fld id="{DF40DA83-B0F3-3C48-B38C-D1CAAC106AA7}" type="datetimeFigureOut">
              <a:rPr lang="en-US" smtClean="0"/>
              <a:t>4/16/2024</a:t>
            </a:fld>
            <a:endParaRPr lang="en-US"/>
          </a:p>
        </p:txBody>
      </p:sp>
      <p:sp>
        <p:nvSpPr>
          <p:cNvPr id="5" name="Footer Placeholder 4">
            <a:extLst>
              <a:ext uri="{FF2B5EF4-FFF2-40B4-BE49-F238E27FC236}">
                <a16:creationId xmlns:a16="http://schemas.microsoft.com/office/drawing/2014/main" id="{5EA76603-3EF8-08F0-2573-7274C9A178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CF8F81-46B8-5982-9E4C-F8E23AA947B5}"/>
              </a:ext>
            </a:extLst>
          </p:cNvPr>
          <p:cNvSpPr>
            <a:spLocks noGrp="1"/>
          </p:cNvSpPr>
          <p:nvPr>
            <p:ph type="sldNum" sz="quarter" idx="12"/>
          </p:nvPr>
        </p:nvSpPr>
        <p:spPr/>
        <p:txBody>
          <a:bodyPr/>
          <a:lstStyle/>
          <a:p>
            <a:fld id="{7C1CFE70-7909-4F43-8046-255B3ABE05CA}" type="slidenum">
              <a:rPr lang="en-US" smtClean="0"/>
              <a:t>‹#›</a:t>
            </a:fld>
            <a:endParaRPr lang="en-US"/>
          </a:p>
        </p:txBody>
      </p:sp>
    </p:spTree>
    <p:extLst>
      <p:ext uri="{BB962C8B-B14F-4D97-AF65-F5344CB8AC3E}">
        <p14:creationId xmlns:p14="http://schemas.microsoft.com/office/powerpoint/2010/main" val="1963385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DDE6A-655B-3477-FDF5-A0130196A6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FFFA17-4425-1764-DD5A-6E57B03B1D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40E741-254E-AB59-0271-D4612A154152}"/>
              </a:ext>
            </a:extLst>
          </p:cNvPr>
          <p:cNvSpPr>
            <a:spLocks noGrp="1"/>
          </p:cNvSpPr>
          <p:nvPr>
            <p:ph type="dt" sz="half" idx="10"/>
          </p:nvPr>
        </p:nvSpPr>
        <p:spPr/>
        <p:txBody>
          <a:bodyPr/>
          <a:lstStyle/>
          <a:p>
            <a:fld id="{DF40DA83-B0F3-3C48-B38C-D1CAAC106AA7}" type="datetimeFigureOut">
              <a:rPr lang="en-US" smtClean="0"/>
              <a:t>4/16/2024</a:t>
            </a:fld>
            <a:endParaRPr lang="en-US"/>
          </a:p>
        </p:txBody>
      </p:sp>
      <p:sp>
        <p:nvSpPr>
          <p:cNvPr id="5" name="Footer Placeholder 4">
            <a:extLst>
              <a:ext uri="{FF2B5EF4-FFF2-40B4-BE49-F238E27FC236}">
                <a16:creationId xmlns:a16="http://schemas.microsoft.com/office/drawing/2014/main" id="{5FC7EDAE-E564-E4D0-E002-7C8B032F6C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290C8F-FA88-0618-D3A5-F0E50F137A7E}"/>
              </a:ext>
            </a:extLst>
          </p:cNvPr>
          <p:cNvSpPr>
            <a:spLocks noGrp="1"/>
          </p:cNvSpPr>
          <p:nvPr>
            <p:ph type="sldNum" sz="quarter" idx="12"/>
          </p:nvPr>
        </p:nvSpPr>
        <p:spPr/>
        <p:txBody>
          <a:bodyPr/>
          <a:lstStyle/>
          <a:p>
            <a:fld id="{7C1CFE70-7909-4F43-8046-255B3ABE05CA}" type="slidenum">
              <a:rPr lang="en-US" smtClean="0"/>
              <a:t>‹#›</a:t>
            </a:fld>
            <a:endParaRPr lang="en-US"/>
          </a:p>
        </p:txBody>
      </p:sp>
    </p:spTree>
    <p:extLst>
      <p:ext uri="{BB962C8B-B14F-4D97-AF65-F5344CB8AC3E}">
        <p14:creationId xmlns:p14="http://schemas.microsoft.com/office/powerpoint/2010/main" val="993083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12CB1-8D43-57F6-97D8-D293D186CF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00EC38-DE36-387B-F926-C33D495090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59A54F-4B35-C38E-4889-B45C76F02F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433D27-AA17-1485-03DC-90E5BE0C65AF}"/>
              </a:ext>
            </a:extLst>
          </p:cNvPr>
          <p:cNvSpPr>
            <a:spLocks noGrp="1"/>
          </p:cNvSpPr>
          <p:nvPr>
            <p:ph type="dt" sz="half" idx="10"/>
          </p:nvPr>
        </p:nvSpPr>
        <p:spPr/>
        <p:txBody>
          <a:bodyPr/>
          <a:lstStyle/>
          <a:p>
            <a:fld id="{DF40DA83-B0F3-3C48-B38C-D1CAAC106AA7}" type="datetimeFigureOut">
              <a:rPr lang="en-US" smtClean="0"/>
              <a:t>4/16/2024</a:t>
            </a:fld>
            <a:endParaRPr lang="en-US"/>
          </a:p>
        </p:txBody>
      </p:sp>
      <p:sp>
        <p:nvSpPr>
          <p:cNvPr id="6" name="Footer Placeholder 5">
            <a:extLst>
              <a:ext uri="{FF2B5EF4-FFF2-40B4-BE49-F238E27FC236}">
                <a16:creationId xmlns:a16="http://schemas.microsoft.com/office/drawing/2014/main" id="{46980687-F463-111E-BAC9-E9CAEEDD63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4A19DA-7461-F859-939B-5132881E958E}"/>
              </a:ext>
            </a:extLst>
          </p:cNvPr>
          <p:cNvSpPr>
            <a:spLocks noGrp="1"/>
          </p:cNvSpPr>
          <p:nvPr>
            <p:ph type="sldNum" sz="quarter" idx="12"/>
          </p:nvPr>
        </p:nvSpPr>
        <p:spPr/>
        <p:txBody>
          <a:bodyPr/>
          <a:lstStyle/>
          <a:p>
            <a:fld id="{7C1CFE70-7909-4F43-8046-255B3ABE05CA}" type="slidenum">
              <a:rPr lang="en-US" smtClean="0"/>
              <a:t>‹#›</a:t>
            </a:fld>
            <a:endParaRPr lang="en-US"/>
          </a:p>
        </p:txBody>
      </p:sp>
    </p:spTree>
    <p:extLst>
      <p:ext uri="{BB962C8B-B14F-4D97-AF65-F5344CB8AC3E}">
        <p14:creationId xmlns:p14="http://schemas.microsoft.com/office/powerpoint/2010/main" val="108384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0D1BA-7A92-B555-87D2-C41BA84A03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C23F10-90B6-541B-F7EE-4B3C46B4AD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A345EE-313F-5DC9-9BB5-525C689C93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F1DFBB-E242-7DCB-5C4B-4BFFC05F72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DD34EA-D0A4-6E67-6BE4-51E43F3AA3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BBD60D-4F5C-01C5-10F3-B8182E082E02}"/>
              </a:ext>
            </a:extLst>
          </p:cNvPr>
          <p:cNvSpPr>
            <a:spLocks noGrp="1"/>
          </p:cNvSpPr>
          <p:nvPr>
            <p:ph type="dt" sz="half" idx="10"/>
          </p:nvPr>
        </p:nvSpPr>
        <p:spPr/>
        <p:txBody>
          <a:bodyPr/>
          <a:lstStyle/>
          <a:p>
            <a:fld id="{DF40DA83-B0F3-3C48-B38C-D1CAAC106AA7}" type="datetimeFigureOut">
              <a:rPr lang="en-US" smtClean="0"/>
              <a:t>4/16/2024</a:t>
            </a:fld>
            <a:endParaRPr lang="en-US"/>
          </a:p>
        </p:txBody>
      </p:sp>
      <p:sp>
        <p:nvSpPr>
          <p:cNvPr id="8" name="Footer Placeholder 7">
            <a:extLst>
              <a:ext uri="{FF2B5EF4-FFF2-40B4-BE49-F238E27FC236}">
                <a16:creationId xmlns:a16="http://schemas.microsoft.com/office/drawing/2014/main" id="{BFA77FBA-1809-9F24-3837-C89E0E135FC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6B5B144-D4D3-F309-73CA-268A328FAC33}"/>
              </a:ext>
            </a:extLst>
          </p:cNvPr>
          <p:cNvSpPr>
            <a:spLocks noGrp="1"/>
          </p:cNvSpPr>
          <p:nvPr>
            <p:ph type="sldNum" sz="quarter" idx="12"/>
          </p:nvPr>
        </p:nvSpPr>
        <p:spPr/>
        <p:txBody>
          <a:bodyPr/>
          <a:lstStyle/>
          <a:p>
            <a:fld id="{7C1CFE70-7909-4F43-8046-255B3ABE05CA}" type="slidenum">
              <a:rPr lang="en-US" smtClean="0"/>
              <a:t>‹#›</a:t>
            </a:fld>
            <a:endParaRPr lang="en-US"/>
          </a:p>
        </p:txBody>
      </p:sp>
    </p:spTree>
    <p:extLst>
      <p:ext uri="{BB962C8B-B14F-4D97-AF65-F5344CB8AC3E}">
        <p14:creationId xmlns:p14="http://schemas.microsoft.com/office/powerpoint/2010/main" val="401819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6DC42-CFCA-B700-981D-9EC349937D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30C4A0-D66D-B435-1B52-C7DCDA43B591}"/>
              </a:ext>
            </a:extLst>
          </p:cNvPr>
          <p:cNvSpPr>
            <a:spLocks noGrp="1"/>
          </p:cNvSpPr>
          <p:nvPr>
            <p:ph type="dt" sz="half" idx="10"/>
          </p:nvPr>
        </p:nvSpPr>
        <p:spPr/>
        <p:txBody>
          <a:bodyPr/>
          <a:lstStyle/>
          <a:p>
            <a:fld id="{DF40DA83-B0F3-3C48-B38C-D1CAAC106AA7}" type="datetimeFigureOut">
              <a:rPr lang="en-US" smtClean="0"/>
              <a:t>4/16/2024</a:t>
            </a:fld>
            <a:endParaRPr lang="en-US"/>
          </a:p>
        </p:txBody>
      </p:sp>
      <p:sp>
        <p:nvSpPr>
          <p:cNvPr id="4" name="Footer Placeholder 3">
            <a:extLst>
              <a:ext uri="{FF2B5EF4-FFF2-40B4-BE49-F238E27FC236}">
                <a16:creationId xmlns:a16="http://schemas.microsoft.com/office/drawing/2014/main" id="{E51AA7D3-25FC-B439-EDF4-D7A285C8E73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E16223-FE1A-2E34-FFA3-775C9EA4DBFF}"/>
              </a:ext>
            </a:extLst>
          </p:cNvPr>
          <p:cNvSpPr>
            <a:spLocks noGrp="1"/>
          </p:cNvSpPr>
          <p:nvPr>
            <p:ph type="sldNum" sz="quarter" idx="12"/>
          </p:nvPr>
        </p:nvSpPr>
        <p:spPr/>
        <p:txBody>
          <a:bodyPr/>
          <a:lstStyle/>
          <a:p>
            <a:fld id="{7C1CFE70-7909-4F43-8046-255B3ABE05CA}" type="slidenum">
              <a:rPr lang="en-US" smtClean="0"/>
              <a:t>‹#›</a:t>
            </a:fld>
            <a:endParaRPr lang="en-US"/>
          </a:p>
        </p:txBody>
      </p:sp>
    </p:spTree>
    <p:extLst>
      <p:ext uri="{BB962C8B-B14F-4D97-AF65-F5344CB8AC3E}">
        <p14:creationId xmlns:p14="http://schemas.microsoft.com/office/powerpoint/2010/main" val="3901092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D4D358-B05E-992B-D5BF-6F40FD88B853}"/>
              </a:ext>
            </a:extLst>
          </p:cNvPr>
          <p:cNvSpPr>
            <a:spLocks noGrp="1"/>
          </p:cNvSpPr>
          <p:nvPr>
            <p:ph type="dt" sz="half" idx="10"/>
          </p:nvPr>
        </p:nvSpPr>
        <p:spPr/>
        <p:txBody>
          <a:bodyPr/>
          <a:lstStyle/>
          <a:p>
            <a:fld id="{DF40DA83-B0F3-3C48-B38C-D1CAAC106AA7}" type="datetimeFigureOut">
              <a:rPr lang="en-US" smtClean="0"/>
              <a:t>4/16/2024</a:t>
            </a:fld>
            <a:endParaRPr lang="en-US"/>
          </a:p>
        </p:txBody>
      </p:sp>
      <p:sp>
        <p:nvSpPr>
          <p:cNvPr id="3" name="Footer Placeholder 2">
            <a:extLst>
              <a:ext uri="{FF2B5EF4-FFF2-40B4-BE49-F238E27FC236}">
                <a16:creationId xmlns:a16="http://schemas.microsoft.com/office/drawing/2014/main" id="{6CAC83CE-68B3-C9C1-8A11-D22ABB2CFD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F623EE8-336F-DDA4-3994-D4D3040FDD05}"/>
              </a:ext>
            </a:extLst>
          </p:cNvPr>
          <p:cNvSpPr>
            <a:spLocks noGrp="1"/>
          </p:cNvSpPr>
          <p:nvPr>
            <p:ph type="sldNum" sz="quarter" idx="12"/>
          </p:nvPr>
        </p:nvSpPr>
        <p:spPr/>
        <p:txBody>
          <a:bodyPr/>
          <a:lstStyle/>
          <a:p>
            <a:fld id="{7C1CFE70-7909-4F43-8046-255B3ABE05CA}" type="slidenum">
              <a:rPr lang="en-US" smtClean="0"/>
              <a:t>‹#›</a:t>
            </a:fld>
            <a:endParaRPr lang="en-US"/>
          </a:p>
        </p:txBody>
      </p:sp>
    </p:spTree>
    <p:extLst>
      <p:ext uri="{BB962C8B-B14F-4D97-AF65-F5344CB8AC3E}">
        <p14:creationId xmlns:p14="http://schemas.microsoft.com/office/powerpoint/2010/main" val="2556908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7B352-CA3E-3232-2769-43BF9A91B2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F014F0-69A8-9EF4-DABD-52DCBCC34E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DF4600-8F2E-60A3-A594-9F5337F9EA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373C0F-7301-356B-B128-DB9963C4389D}"/>
              </a:ext>
            </a:extLst>
          </p:cNvPr>
          <p:cNvSpPr>
            <a:spLocks noGrp="1"/>
          </p:cNvSpPr>
          <p:nvPr>
            <p:ph type="dt" sz="half" idx="10"/>
          </p:nvPr>
        </p:nvSpPr>
        <p:spPr/>
        <p:txBody>
          <a:bodyPr/>
          <a:lstStyle/>
          <a:p>
            <a:fld id="{DF40DA83-B0F3-3C48-B38C-D1CAAC106AA7}" type="datetimeFigureOut">
              <a:rPr lang="en-US" smtClean="0"/>
              <a:t>4/16/2024</a:t>
            </a:fld>
            <a:endParaRPr lang="en-US"/>
          </a:p>
        </p:txBody>
      </p:sp>
      <p:sp>
        <p:nvSpPr>
          <p:cNvPr id="6" name="Footer Placeholder 5">
            <a:extLst>
              <a:ext uri="{FF2B5EF4-FFF2-40B4-BE49-F238E27FC236}">
                <a16:creationId xmlns:a16="http://schemas.microsoft.com/office/drawing/2014/main" id="{E8CD3373-0A68-AC6C-978D-E88C145565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3F45BF-73C9-E80E-0250-20C7A034DC44}"/>
              </a:ext>
            </a:extLst>
          </p:cNvPr>
          <p:cNvSpPr>
            <a:spLocks noGrp="1"/>
          </p:cNvSpPr>
          <p:nvPr>
            <p:ph type="sldNum" sz="quarter" idx="12"/>
          </p:nvPr>
        </p:nvSpPr>
        <p:spPr/>
        <p:txBody>
          <a:bodyPr/>
          <a:lstStyle/>
          <a:p>
            <a:fld id="{7C1CFE70-7909-4F43-8046-255B3ABE05CA}" type="slidenum">
              <a:rPr lang="en-US" smtClean="0"/>
              <a:t>‹#›</a:t>
            </a:fld>
            <a:endParaRPr lang="en-US"/>
          </a:p>
        </p:txBody>
      </p:sp>
    </p:spTree>
    <p:extLst>
      <p:ext uri="{BB962C8B-B14F-4D97-AF65-F5344CB8AC3E}">
        <p14:creationId xmlns:p14="http://schemas.microsoft.com/office/powerpoint/2010/main" val="4270673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87E9D-3671-6E41-95D4-C1BAB9D753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C7E8EB-AE6B-5D0C-9828-4EA103E56D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3E7AAC-FEA7-00FB-ADBE-07BBEC8AA6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5B3D53-2842-9397-86CC-2334A7269583}"/>
              </a:ext>
            </a:extLst>
          </p:cNvPr>
          <p:cNvSpPr>
            <a:spLocks noGrp="1"/>
          </p:cNvSpPr>
          <p:nvPr>
            <p:ph type="dt" sz="half" idx="10"/>
          </p:nvPr>
        </p:nvSpPr>
        <p:spPr/>
        <p:txBody>
          <a:bodyPr/>
          <a:lstStyle/>
          <a:p>
            <a:fld id="{DF40DA83-B0F3-3C48-B38C-D1CAAC106AA7}" type="datetimeFigureOut">
              <a:rPr lang="en-US" smtClean="0"/>
              <a:t>4/16/2024</a:t>
            </a:fld>
            <a:endParaRPr lang="en-US"/>
          </a:p>
        </p:txBody>
      </p:sp>
      <p:sp>
        <p:nvSpPr>
          <p:cNvPr id="6" name="Footer Placeholder 5">
            <a:extLst>
              <a:ext uri="{FF2B5EF4-FFF2-40B4-BE49-F238E27FC236}">
                <a16:creationId xmlns:a16="http://schemas.microsoft.com/office/drawing/2014/main" id="{BE0518AB-4B51-A858-9786-032C2093FB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ED8B05-D53D-915C-0467-81E4058D71F2}"/>
              </a:ext>
            </a:extLst>
          </p:cNvPr>
          <p:cNvSpPr>
            <a:spLocks noGrp="1"/>
          </p:cNvSpPr>
          <p:nvPr>
            <p:ph type="sldNum" sz="quarter" idx="12"/>
          </p:nvPr>
        </p:nvSpPr>
        <p:spPr/>
        <p:txBody>
          <a:bodyPr/>
          <a:lstStyle/>
          <a:p>
            <a:fld id="{7C1CFE70-7909-4F43-8046-255B3ABE05CA}" type="slidenum">
              <a:rPr lang="en-US" smtClean="0"/>
              <a:t>‹#›</a:t>
            </a:fld>
            <a:endParaRPr lang="en-US"/>
          </a:p>
        </p:txBody>
      </p:sp>
    </p:spTree>
    <p:extLst>
      <p:ext uri="{BB962C8B-B14F-4D97-AF65-F5344CB8AC3E}">
        <p14:creationId xmlns:p14="http://schemas.microsoft.com/office/powerpoint/2010/main" val="2634821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52EDF7-8520-8ABF-EED2-55F6ED2179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557E6F-B1E5-24B5-1F0D-AE15DCBDB4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F238FD-A566-F469-822A-ABFCBE8E60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40DA83-B0F3-3C48-B38C-D1CAAC106AA7}" type="datetimeFigureOut">
              <a:rPr lang="en-US" smtClean="0"/>
              <a:t>4/16/2024</a:t>
            </a:fld>
            <a:endParaRPr lang="en-US"/>
          </a:p>
        </p:txBody>
      </p:sp>
      <p:sp>
        <p:nvSpPr>
          <p:cNvPr id="5" name="Footer Placeholder 4">
            <a:extLst>
              <a:ext uri="{FF2B5EF4-FFF2-40B4-BE49-F238E27FC236}">
                <a16:creationId xmlns:a16="http://schemas.microsoft.com/office/drawing/2014/main" id="{8DF9B7AD-0F47-CE6F-1FBF-BDD73CE082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0A8B7C-4C56-0E33-82E4-358B1C3EC5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1CFE70-7909-4F43-8046-255B3ABE05CA}" type="slidenum">
              <a:rPr lang="en-US" smtClean="0"/>
              <a:t>‹#›</a:t>
            </a:fld>
            <a:endParaRPr lang="en-US"/>
          </a:p>
        </p:txBody>
      </p:sp>
    </p:spTree>
    <p:extLst>
      <p:ext uri="{BB962C8B-B14F-4D97-AF65-F5344CB8AC3E}">
        <p14:creationId xmlns:p14="http://schemas.microsoft.com/office/powerpoint/2010/main" val="37628913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1"/>
            <a:ext cx="12191990" cy="37425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876067-F372-FDB5-FF2D-1845D6B2950A}"/>
              </a:ext>
            </a:extLst>
          </p:cNvPr>
          <p:cNvSpPr>
            <a:spLocks noGrp="1"/>
          </p:cNvSpPr>
          <p:nvPr>
            <p:ph type="ctrTitle"/>
          </p:nvPr>
        </p:nvSpPr>
        <p:spPr>
          <a:xfrm>
            <a:off x="1155558" y="637763"/>
            <a:ext cx="9889797" cy="2874471"/>
          </a:xfrm>
        </p:spPr>
        <p:txBody>
          <a:bodyPr anchor="ctr">
            <a:normAutofit/>
          </a:bodyPr>
          <a:lstStyle/>
          <a:p>
            <a:r>
              <a:rPr lang="en-US" sz="5400" dirty="0">
                <a:solidFill>
                  <a:schemeClr val="bg1"/>
                </a:solidFill>
                <a:latin typeface="Times New Roman" panose="02020603050405020304" pitchFamily="18" charset="0"/>
                <a:cs typeface="Times New Roman" panose="02020603050405020304" pitchFamily="18" charset="0"/>
              </a:rPr>
              <a:t>Precision in Skin Grafting: </a:t>
            </a:r>
            <a:br>
              <a:rPr lang="en-US" sz="5400" dirty="0">
                <a:solidFill>
                  <a:schemeClr val="bg1"/>
                </a:solidFill>
                <a:latin typeface="Times New Roman" panose="02020603050405020304" pitchFamily="18" charset="0"/>
                <a:cs typeface="Times New Roman" panose="02020603050405020304" pitchFamily="18" charset="0"/>
              </a:rPr>
            </a:br>
            <a:r>
              <a:rPr lang="en-US" sz="5400" dirty="0">
                <a:solidFill>
                  <a:schemeClr val="bg1"/>
                </a:solidFill>
                <a:latin typeface="Times New Roman" panose="02020603050405020304" pitchFamily="18" charset="0"/>
                <a:cs typeface="Times New Roman" panose="02020603050405020304" pitchFamily="18" charset="0"/>
              </a:rPr>
              <a:t>A Cadaveric Study </a:t>
            </a:r>
          </a:p>
        </p:txBody>
      </p:sp>
      <p:sp>
        <p:nvSpPr>
          <p:cNvPr id="19" name="Rectangle 1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3742597"/>
            <a:ext cx="12191990" cy="311540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0CB26DD3-0A05-939B-8815-BD8EEF488282}"/>
              </a:ext>
            </a:extLst>
          </p:cNvPr>
          <p:cNvSpPr>
            <a:spLocks noGrp="1"/>
          </p:cNvSpPr>
          <p:nvPr>
            <p:ph type="subTitle" idx="1"/>
          </p:nvPr>
        </p:nvSpPr>
        <p:spPr>
          <a:xfrm>
            <a:off x="368300" y="4307684"/>
            <a:ext cx="11087100" cy="1906846"/>
          </a:xfrm>
        </p:spPr>
        <p:txBody>
          <a:bodyPr anchor="t">
            <a:normAutofit/>
          </a:bodyPr>
          <a:lstStyle/>
          <a:p>
            <a:r>
              <a:rPr lang="en-US" sz="3200" dirty="0">
                <a:latin typeface="Times New Roman" panose="02020603050405020304" pitchFamily="18" charset="0"/>
                <a:cs typeface="Times New Roman" panose="02020603050405020304" pitchFamily="18" charset="0"/>
              </a:rPr>
              <a:t>Genesy Aickareth, BS, Elizabeth Brown, MD, Debra Kurtz, Michelle Tarbox, MD, John Griswold, MD, Alan Pang, MD</a:t>
            </a:r>
          </a:p>
        </p:txBody>
      </p:sp>
      <p:sp>
        <p:nvSpPr>
          <p:cNvPr id="21" name="Rectangle 20">
            <a:extLst>
              <a:ext uri="{FF2B5EF4-FFF2-40B4-BE49-F238E27FC236}">
                <a16:creationId xmlns:a16="http://schemas.microsoft.com/office/drawing/2014/main" id="{6832F003-FCA6-4CFB-A2EA-308F3AA257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1180" y="4101097"/>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descr="A red and black logo&#10;&#10;Description automatically generated">
            <a:extLst>
              <a:ext uri="{FF2B5EF4-FFF2-40B4-BE49-F238E27FC236}">
                <a16:creationId xmlns:a16="http://schemas.microsoft.com/office/drawing/2014/main" id="{18404D41-1918-B331-463C-27D8614CCC65}"/>
              </a:ext>
            </a:extLst>
          </p:cNvPr>
          <p:cNvPicPr>
            <a:picLocks noChangeAspect="1"/>
          </p:cNvPicPr>
          <p:nvPr/>
        </p:nvPicPr>
        <p:blipFill>
          <a:blip r:embed="rId2"/>
          <a:stretch>
            <a:fillRect/>
          </a:stretch>
        </p:blipFill>
        <p:spPr>
          <a:xfrm>
            <a:off x="9245600" y="5330610"/>
            <a:ext cx="2946400" cy="1767840"/>
          </a:xfrm>
          <a:prstGeom prst="rect">
            <a:avLst/>
          </a:prstGeom>
        </p:spPr>
      </p:pic>
    </p:spTree>
    <p:extLst>
      <p:ext uri="{BB962C8B-B14F-4D97-AF65-F5344CB8AC3E}">
        <p14:creationId xmlns:p14="http://schemas.microsoft.com/office/powerpoint/2010/main" val="879430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31EE3-FB1B-657C-81D0-F88D2AE0F27A}"/>
              </a:ext>
            </a:extLst>
          </p:cNvPr>
          <p:cNvSpPr>
            <a:spLocks noGrp="1"/>
          </p:cNvSpPr>
          <p:nvPr>
            <p:ph type="title"/>
          </p:nvPr>
        </p:nvSpPr>
        <p:spPr/>
        <p:txBody>
          <a:bodyPr/>
          <a:lstStyle/>
          <a:p>
            <a:r>
              <a:rPr lang="en-US" sz="4000">
                <a:latin typeface="Times New Roman" panose="02020603050405020304" pitchFamily="18" charset="0"/>
                <a:cs typeface="Times New Roman" panose="02020603050405020304" pitchFamily="18" charset="0"/>
              </a:rPr>
              <a:t>Disclosures:</a:t>
            </a:r>
            <a:r>
              <a:rPr lang="en-US">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05FA7A9-1EE1-E2F8-99F2-D3EDF2100D16}"/>
              </a:ext>
            </a:extLst>
          </p:cNvPr>
          <p:cNvSpPr>
            <a:spLocks noGrp="1"/>
          </p:cNvSpPr>
          <p:nvPr>
            <p:ph idx="1"/>
          </p:nvPr>
        </p:nvSpPr>
        <p:spPr/>
        <p:txBody>
          <a:bodyPr/>
          <a:lstStyle/>
          <a:p>
            <a:r>
              <a:rPr lang="en-US" sz="2000" dirty="0">
                <a:latin typeface="Times New Roman" panose="02020603050405020304" pitchFamily="18" charset="0"/>
                <a:cs typeface="Times New Roman" panose="02020603050405020304" pitchFamily="18" charset="0"/>
              </a:rPr>
              <a:t>Dr. Pang is a speaker/honoraria for </a:t>
            </a:r>
            <a:r>
              <a:rPr lang="en-US" sz="2000" dirty="0" err="1">
                <a:latin typeface="Times New Roman" panose="02020603050405020304" pitchFamily="18" charset="0"/>
                <a:cs typeface="Times New Roman" panose="02020603050405020304" pitchFamily="18" charset="0"/>
              </a:rPr>
              <a:t>Exsurco</a:t>
            </a:r>
            <a:r>
              <a:rPr lang="en-US" sz="2000" dirty="0">
                <a:latin typeface="Times New Roman" panose="02020603050405020304" pitchFamily="18" charset="0"/>
                <a:cs typeface="Times New Roman" panose="02020603050405020304" pitchFamily="18" charset="0"/>
              </a:rPr>
              <a:t> and </a:t>
            </a:r>
            <a:r>
              <a:rPr lang="en-US" sz="2000" dirty="0" err="1">
                <a:latin typeface="Times New Roman" panose="02020603050405020304" pitchFamily="18" charset="0"/>
                <a:cs typeface="Times New Roman" panose="02020603050405020304" pitchFamily="18" charset="0"/>
              </a:rPr>
              <a:t>Avita</a:t>
            </a:r>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Dr. Griswold is a speaker/honoraria for </a:t>
            </a:r>
            <a:r>
              <a:rPr lang="en-US" sz="2000" dirty="0" err="1">
                <a:latin typeface="Times New Roman" panose="02020603050405020304" pitchFamily="18" charset="0"/>
                <a:cs typeface="Times New Roman" panose="02020603050405020304" pitchFamily="18" charset="0"/>
              </a:rPr>
              <a:t>Exsurco</a:t>
            </a:r>
            <a:r>
              <a:rPr lang="en-US" sz="2000" dirty="0">
                <a:latin typeface="Times New Roman" panose="02020603050405020304" pitchFamily="18" charset="0"/>
                <a:cs typeface="Times New Roman" panose="02020603050405020304" pitchFamily="18" charset="0"/>
              </a:rPr>
              <a:t> and </a:t>
            </a:r>
            <a:r>
              <a:rPr lang="en-US" sz="2000" dirty="0" err="1">
                <a:latin typeface="Times New Roman" panose="02020603050405020304" pitchFamily="18" charset="0"/>
                <a:cs typeface="Times New Roman" panose="02020603050405020304" pitchFamily="18" charset="0"/>
              </a:rPr>
              <a:t>Avita</a:t>
            </a:r>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Debra Kurtz is a marketing consultant for </a:t>
            </a:r>
            <a:r>
              <a:rPr lang="en-US" sz="2000" dirty="0" err="1">
                <a:latin typeface="Times New Roman" panose="02020603050405020304" pitchFamily="18" charset="0"/>
                <a:cs typeface="Times New Roman" panose="02020603050405020304" pitchFamily="18" charset="0"/>
              </a:rPr>
              <a:t>Exsurco</a:t>
            </a:r>
            <a:endParaRPr lang="en-US" sz="2000" dirty="0">
              <a:latin typeface="Times New Roman" panose="02020603050405020304" pitchFamily="18" charset="0"/>
              <a:cs typeface="Times New Roman" panose="02020603050405020304" pitchFamily="18" charset="0"/>
            </a:endParaRPr>
          </a:p>
          <a:p>
            <a:endParaRPr lang="en-US" dirty="0"/>
          </a:p>
          <a:p>
            <a:endParaRPr lang="en-US" dirty="0"/>
          </a:p>
        </p:txBody>
      </p:sp>
      <p:pic>
        <p:nvPicPr>
          <p:cNvPr id="4" name="Picture 3" descr="A red and black logo&#10;&#10;Description automatically generated">
            <a:extLst>
              <a:ext uri="{FF2B5EF4-FFF2-40B4-BE49-F238E27FC236}">
                <a16:creationId xmlns:a16="http://schemas.microsoft.com/office/drawing/2014/main" id="{1D198161-A077-197F-8753-E3782BAE1778}"/>
              </a:ext>
            </a:extLst>
          </p:cNvPr>
          <p:cNvPicPr>
            <a:picLocks noChangeAspect="1"/>
          </p:cNvPicPr>
          <p:nvPr/>
        </p:nvPicPr>
        <p:blipFill>
          <a:blip r:embed="rId2"/>
          <a:stretch>
            <a:fillRect/>
          </a:stretch>
        </p:blipFill>
        <p:spPr>
          <a:xfrm>
            <a:off x="9245600" y="5090160"/>
            <a:ext cx="2946400" cy="1767840"/>
          </a:xfrm>
          <a:prstGeom prst="rect">
            <a:avLst/>
          </a:prstGeom>
        </p:spPr>
      </p:pic>
    </p:spTree>
    <p:extLst>
      <p:ext uri="{BB962C8B-B14F-4D97-AF65-F5344CB8AC3E}">
        <p14:creationId xmlns:p14="http://schemas.microsoft.com/office/powerpoint/2010/main" val="93321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E3079-67CE-A906-ECCA-76BC73963036}"/>
              </a:ext>
            </a:extLst>
          </p:cNvPr>
          <p:cNvSpPr>
            <a:spLocks noGrp="1"/>
          </p:cNvSpPr>
          <p:nvPr>
            <p:ph type="title"/>
          </p:nvPr>
        </p:nvSpPr>
        <p:spPr>
          <a:xfrm>
            <a:off x="1115568" y="548640"/>
            <a:ext cx="10168128" cy="1179576"/>
          </a:xfrm>
        </p:spPr>
        <p:txBody>
          <a:bodyPr>
            <a:normAutofit/>
          </a:bodyPr>
          <a:lstStyle/>
          <a:p>
            <a:r>
              <a:rPr lang="en-US" sz="4000" dirty="0">
                <a:latin typeface="Times New Roman" panose="02020603050405020304" pitchFamily="18" charset="0"/>
                <a:cs typeface="Times New Roman" panose="02020603050405020304" pitchFamily="18" charset="0"/>
              </a:rPr>
              <a:t>Background:</a:t>
            </a:r>
          </a:p>
        </p:txBody>
      </p:sp>
      <p:sp>
        <p:nvSpPr>
          <p:cNvPr id="3" name="Content Placeholder 2">
            <a:extLst>
              <a:ext uri="{FF2B5EF4-FFF2-40B4-BE49-F238E27FC236}">
                <a16:creationId xmlns:a16="http://schemas.microsoft.com/office/drawing/2014/main" id="{18D8B14F-362C-8E89-8441-87D330FD1D8B}"/>
              </a:ext>
            </a:extLst>
          </p:cNvPr>
          <p:cNvSpPr>
            <a:spLocks noGrp="1"/>
          </p:cNvSpPr>
          <p:nvPr>
            <p:ph idx="1"/>
          </p:nvPr>
        </p:nvSpPr>
        <p:spPr>
          <a:xfrm>
            <a:off x="1115568" y="1681903"/>
            <a:ext cx="10168128" cy="3695020"/>
          </a:xfrm>
        </p:spPr>
        <p:txBody>
          <a:bodyPr>
            <a:normAutofit/>
          </a:bodyPr>
          <a:lstStyle/>
          <a:p>
            <a:r>
              <a:rPr lang="en-US" sz="2000" dirty="0">
                <a:effectLst/>
                <a:latin typeface="Times New Roman" panose="02020603050405020304" pitchFamily="18" charset="0"/>
                <a:ea typeface="Times New Roman" panose="02020603050405020304" pitchFamily="18" charset="0"/>
              </a:rPr>
              <a:t>Split-thickness skin grafts (STSG) is a surgical procedure used to repair extensive skin loss</a:t>
            </a:r>
          </a:p>
          <a:p>
            <a:r>
              <a:rPr lang="en-US" sz="2000" dirty="0">
                <a:effectLst/>
                <a:latin typeface="Times New Roman" panose="02020603050405020304" pitchFamily="18" charset="0"/>
                <a:ea typeface="Times New Roman" panose="02020603050405020304" pitchFamily="18" charset="0"/>
              </a:rPr>
              <a:t>Harvested skin includes epidermis and a portion of the dermis </a:t>
            </a:r>
          </a:p>
          <a:p>
            <a:r>
              <a:rPr lang="en-US" sz="2000" dirty="0">
                <a:latin typeface="Times New Roman" panose="02020603050405020304" pitchFamily="18" charset="0"/>
                <a:ea typeface="Times New Roman" panose="02020603050405020304" pitchFamily="18" charset="0"/>
              </a:rPr>
              <a:t>STSGs are favored for their ability to cover large areas of damaged skin and promote wound healing</a:t>
            </a:r>
            <a:endParaRPr lang="en-US" sz="2000" dirty="0">
              <a:effectLst/>
              <a:latin typeface="Times New Roman" panose="02020603050405020304" pitchFamily="18" charset="0"/>
              <a:ea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rPr>
              <a:t> STSGs are often used for treatment of 2nd and 3rd-degree burns</a:t>
            </a:r>
          </a:p>
          <a:p>
            <a:r>
              <a:rPr lang="en-US" sz="2000" dirty="0">
                <a:latin typeface="Times New Roman" panose="02020603050405020304" pitchFamily="18" charset="0"/>
                <a:ea typeface="Times New Roman" panose="02020603050405020304" pitchFamily="18" charset="0"/>
              </a:rPr>
              <a:t>The traditional dermatome (TD) </a:t>
            </a:r>
            <a:r>
              <a:rPr lang="en-US" sz="2000" dirty="0">
                <a:effectLst/>
                <a:latin typeface="Times New Roman" panose="02020603050405020304" pitchFamily="18" charset="0"/>
                <a:ea typeface="Times New Roman" panose="02020603050405020304" pitchFamily="18" charset="0"/>
              </a:rPr>
              <a:t>and novel dermatome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with a rotating circular blade (DRO) are devices that have been used for skin grafting since the 1950 and 2013,</a:t>
            </a:r>
            <a:r>
              <a:rPr lang="en-US" sz="2000" dirty="0">
                <a:effectLst/>
                <a:latin typeface="Times New Roman" panose="02020603050405020304" pitchFamily="18" charset="0"/>
                <a:cs typeface="Times New Roman" panose="02020603050405020304" pitchFamily="18" charset="0"/>
              </a:rPr>
              <a:t> respectively</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200" dirty="0"/>
          </a:p>
        </p:txBody>
      </p:sp>
      <p:pic>
        <p:nvPicPr>
          <p:cNvPr id="4" name="Picture 3" descr="A red and black logo&#10;&#10;Description automatically generated">
            <a:extLst>
              <a:ext uri="{FF2B5EF4-FFF2-40B4-BE49-F238E27FC236}">
                <a16:creationId xmlns:a16="http://schemas.microsoft.com/office/drawing/2014/main" id="{15CB682F-F84B-B783-20A3-D90B1387ECE2}"/>
              </a:ext>
            </a:extLst>
          </p:cNvPr>
          <p:cNvPicPr>
            <a:picLocks noChangeAspect="1"/>
          </p:cNvPicPr>
          <p:nvPr/>
        </p:nvPicPr>
        <p:blipFill>
          <a:blip r:embed="rId2"/>
          <a:stretch>
            <a:fillRect/>
          </a:stretch>
        </p:blipFill>
        <p:spPr>
          <a:xfrm>
            <a:off x="9245600" y="5330610"/>
            <a:ext cx="2946400" cy="1767840"/>
          </a:xfrm>
          <a:prstGeom prst="rect">
            <a:avLst/>
          </a:prstGeom>
        </p:spPr>
      </p:pic>
    </p:spTree>
    <p:extLst>
      <p:ext uri="{BB962C8B-B14F-4D97-AF65-F5344CB8AC3E}">
        <p14:creationId xmlns:p14="http://schemas.microsoft.com/office/powerpoint/2010/main" val="750051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E3079-67CE-A906-ECCA-76BC73963036}"/>
              </a:ext>
            </a:extLst>
          </p:cNvPr>
          <p:cNvSpPr>
            <a:spLocks noGrp="1"/>
          </p:cNvSpPr>
          <p:nvPr>
            <p:ph type="title"/>
          </p:nvPr>
        </p:nvSpPr>
        <p:spPr>
          <a:xfrm>
            <a:off x="908304" y="560324"/>
            <a:ext cx="10168128" cy="1179576"/>
          </a:xfrm>
        </p:spPr>
        <p:txBody>
          <a:bodyPr>
            <a:normAutofit/>
          </a:bodyPr>
          <a:lstStyle/>
          <a:p>
            <a:r>
              <a:rPr lang="en-US" sz="4000" dirty="0">
                <a:latin typeface="Times New Roman" panose="02020603050405020304" pitchFamily="18" charset="0"/>
                <a:cs typeface="Times New Roman" panose="02020603050405020304" pitchFamily="18" charset="0"/>
              </a:rPr>
              <a:t>Background:</a:t>
            </a:r>
          </a:p>
        </p:txBody>
      </p:sp>
      <p:sp>
        <p:nvSpPr>
          <p:cNvPr id="3" name="Content Placeholder 2">
            <a:extLst>
              <a:ext uri="{FF2B5EF4-FFF2-40B4-BE49-F238E27FC236}">
                <a16:creationId xmlns:a16="http://schemas.microsoft.com/office/drawing/2014/main" id="{18D8B14F-362C-8E89-8441-87D330FD1D8B}"/>
              </a:ext>
            </a:extLst>
          </p:cNvPr>
          <p:cNvSpPr>
            <a:spLocks noGrp="1"/>
          </p:cNvSpPr>
          <p:nvPr>
            <p:ph idx="1"/>
          </p:nvPr>
        </p:nvSpPr>
        <p:spPr>
          <a:xfrm>
            <a:off x="908304" y="1728216"/>
            <a:ext cx="4662932" cy="3695020"/>
          </a:xfrm>
        </p:spPr>
        <p:txBody>
          <a:bodyPr>
            <a:normAutofit/>
          </a:bodyPr>
          <a:lstStyle/>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Few comparative studies have been conducted analyzing the TD versus the DRO devices </a:t>
            </a: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This study compared TD versus DRO for the uniform thickness within the skin graft, consistency with the depth gauge, the varying skill levels of harvesting grafts, and the impact of two different donor sites</a:t>
            </a:r>
          </a:p>
        </p:txBody>
      </p:sp>
      <p:pic>
        <p:nvPicPr>
          <p:cNvPr id="4" name="Picture 3" descr="A red and black logo&#10;&#10;Description automatically generated">
            <a:extLst>
              <a:ext uri="{FF2B5EF4-FFF2-40B4-BE49-F238E27FC236}">
                <a16:creationId xmlns:a16="http://schemas.microsoft.com/office/drawing/2014/main" id="{15CB682F-F84B-B783-20A3-D90B1387ECE2}"/>
              </a:ext>
            </a:extLst>
          </p:cNvPr>
          <p:cNvPicPr>
            <a:picLocks noChangeAspect="1"/>
          </p:cNvPicPr>
          <p:nvPr/>
        </p:nvPicPr>
        <p:blipFill>
          <a:blip r:embed="rId2"/>
          <a:stretch>
            <a:fillRect/>
          </a:stretch>
        </p:blipFill>
        <p:spPr>
          <a:xfrm>
            <a:off x="9245600" y="5330610"/>
            <a:ext cx="2946400" cy="1767840"/>
          </a:xfrm>
          <a:prstGeom prst="rect">
            <a:avLst/>
          </a:prstGeom>
        </p:spPr>
      </p:pic>
      <p:pic>
        <p:nvPicPr>
          <p:cNvPr id="1026" name="Picture 2" descr="Skin graft - series—Incision: MedlinePlus Medical Encyclopedia">
            <a:extLst>
              <a:ext uri="{FF2B5EF4-FFF2-40B4-BE49-F238E27FC236}">
                <a16:creationId xmlns:a16="http://schemas.microsoft.com/office/drawing/2014/main" id="{67EA4F33-FA84-AAB7-B66F-2D8EE101DA8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8210" b="9079"/>
          <a:stretch/>
        </p:blipFill>
        <p:spPr bwMode="auto">
          <a:xfrm>
            <a:off x="7140824" y="322263"/>
            <a:ext cx="3577976" cy="28352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urn &amp; Trauma Skin Graft Tool | Wound Debridement">
            <a:extLst>
              <a:ext uri="{FF2B5EF4-FFF2-40B4-BE49-F238E27FC236}">
                <a16:creationId xmlns:a16="http://schemas.microsoft.com/office/drawing/2014/main" id="{56197DCB-6BB3-F549-256B-1FE9635792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72486" y="3157538"/>
            <a:ext cx="3478113" cy="2443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4804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E3079-67CE-A906-ECCA-76BC73963036}"/>
              </a:ext>
            </a:extLst>
          </p:cNvPr>
          <p:cNvSpPr>
            <a:spLocks noGrp="1"/>
          </p:cNvSpPr>
          <p:nvPr>
            <p:ph type="title"/>
          </p:nvPr>
        </p:nvSpPr>
        <p:spPr>
          <a:xfrm>
            <a:off x="1115568" y="548640"/>
            <a:ext cx="10168128" cy="1179576"/>
          </a:xfrm>
        </p:spPr>
        <p:txBody>
          <a:bodyPr>
            <a:normAutofit/>
          </a:bodyPr>
          <a:lstStyle/>
          <a:p>
            <a:r>
              <a:rPr lang="en-US" sz="4000" dirty="0">
                <a:latin typeface="Times New Roman" panose="02020603050405020304" pitchFamily="18" charset="0"/>
                <a:cs typeface="Times New Roman" panose="02020603050405020304" pitchFamily="18" charset="0"/>
              </a:rPr>
              <a:t>Methods:</a:t>
            </a:r>
          </a:p>
        </p:txBody>
      </p:sp>
      <p:pic>
        <p:nvPicPr>
          <p:cNvPr id="4" name="Picture 3" descr="A red and black logo&#10;&#10;Description automatically generated">
            <a:extLst>
              <a:ext uri="{FF2B5EF4-FFF2-40B4-BE49-F238E27FC236}">
                <a16:creationId xmlns:a16="http://schemas.microsoft.com/office/drawing/2014/main" id="{15CB682F-F84B-B783-20A3-D90B1387ECE2}"/>
              </a:ext>
            </a:extLst>
          </p:cNvPr>
          <p:cNvPicPr>
            <a:picLocks noChangeAspect="1"/>
          </p:cNvPicPr>
          <p:nvPr/>
        </p:nvPicPr>
        <p:blipFill>
          <a:blip r:embed="rId3"/>
          <a:stretch>
            <a:fillRect/>
          </a:stretch>
        </p:blipFill>
        <p:spPr>
          <a:xfrm>
            <a:off x="9245600" y="5330610"/>
            <a:ext cx="2946400" cy="1767840"/>
          </a:xfrm>
          <a:prstGeom prst="rect">
            <a:avLst/>
          </a:prstGeom>
        </p:spPr>
      </p:pic>
      <p:sp>
        <p:nvSpPr>
          <p:cNvPr id="5" name="TextBox 4">
            <a:extLst>
              <a:ext uri="{FF2B5EF4-FFF2-40B4-BE49-F238E27FC236}">
                <a16:creationId xmlns:a16="http://schemas.microsoft.com/office/drawing/2014/main" id="{31A56DA0-EFF4-7F5A-1C2D-3F21EF7DA26A}"/>
              </a:ext>
            </a:extLst>
          </p:cNvPr>
          <p:cNvSpPr txBox="1"/>
          <p:nvPr/>
        </p:nvSpPr>
        <p:spPr>
          <a:xfrm>
            <a:off x="749300" y="2021533"/>
            <a:ext cx="5575300" cy="4062651"/>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arvesting participants were recruited to represent 4 skill levels in skin grafting</a:t>
            </a:r>
          </a:p>
          <a:p>
            <a:pPr marL="285750" indent="-28575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Each subject harvested a 5-in length graft using each device on a deidentified cadaver</a:t>
            </a:r>
          </a:p>
          <a:p>
            <a:pPr marL="285750" indent="-285750">
              <a:buFont typeface="Arial" panose="020B0604020202020204" pitchFamily="34" charset="0"/>
              <a:buChar char="•"/>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subjects harvested at two different locations: the back and leg</a:t>
            </a:r>
          </a:p>
          <a:p>
            <a:pPr marL="285750" indent="-285750">
              <a:buFont typeface="Arial" panose="020B0604020202020204" pitchFamily="34" charset="0"/>
              <a:buChar char="•"/>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Each harvested section was punched and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analyzed by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dermatopathology for depth and sufficient graft harvest</a:t>
            </a: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a:p>
        </p:txBody>
      </p:sp>
      <p:pic>
        <p:nvPicPr>
          <p:cNvPr id="6" name="Picture 5" descr="A diagram of a piece of paper with holes and a few circles&#10;&#10;Description automatically generated">
            <a:extLst>
              <a:ext uri="{FF2B5EF4-FFF2-40B4-BE49-F238E27FC236}">
                <a16:creationId xmlns:a16="http://schemas.microsoft.com/office/drawing/2014/main" id="{F3D09358-ABE8-423C-0CC4-C205DC1DCA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72400" y="1627598"/>
            <a:ext cx="2946400" cy="3427423"/>
          </a:xfrm>
          <a:prstGeom prst="rect">
            <a:avLst/>
          </a:prstGeom>
        </p:spPr>
      </p:pic>
    </p:spTree>
    <p:extLst>
      <p:ext uri="{BB962C8B-B14F-4D97-AF65-F5344CB8AC3E}">
        <p14:creationId xmlns:p14="http://schemas.microsoft.com/office/powerpoint/2010/main" val="3163946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E3079-67CE-A906-ECCA-76BC73963036}"/>
              </a:ext>
            </a:extLst>
          </p:cNvPr>
          <p:cNvSpPr>
            <a:spLocks noGrp="1"/>
          </p:cNvSpPr>
          <p:nvPr>
            <p:ph type="title"/>
          </p:nvPr>
        </p:nvSpPr>
        <p:spPr>
          <a:xfrm>
            <a:off x="1115568" y="548640"/>
            <a:ext cx="10168128" cy="1179576"/>
          </a:xfrm>
        </p:spPr>
        <p:txBody>
          <a:bodyPr>
            <a:normAutofit/>
          </a:bodyPr>
          <a:lstStyle/>
          <a:p>
            <a:r>
              <a:rPr lang="en-US" sz="4000" dirty="0">
                <a:latin typeface="Times New Roman" panose="02020603050405020304" pitchFamily="18" charset="0"/>
                <a:cs typeface="Times New Roman" panose="02020603050405020304" pitchFamily="18" charset="0"/>
              </a:rPr>
              <a:t>Data:</a:t>
            </a:r>
          </a:p>
        </p:txBody>
      </p:sp>
      <p:sp>
        <p:nvSpPr>
          <p:cNvPr id="3" name="Content Placeholder 2">
            <a:extLst>
              <a:ext uri="{FF2B5EF4-FFF2-40B4-BE49-F238E27FC236}">
                <a16:creationId xmlns:a16="http://schemas.microsoft.com/office/drawing/2014/main" id="{18D8B14F-362C-8E89-8441-87D330FD1D8B}"/>
              </a:ext>
            </a:extLst>
          </p:cNvPr>
          <p:cNvSpPr>
            <a:spLocks noGrp="1"/>
          </p:cNvSpPr>
          <p:nvPr>
            <p:ph idx="1"/>
          </p:nvPr>
        </p:nvSpPr>
        <p:spPr>
          <a:xfrm>
            <a:off x="1631949" y="3835235"/>
            <a:ext cx="8928100" cy="1767839"/>
          </a:xfrm>
        </p:spPr>
        <p:txBody>
          <a:bodyPr>
            <a:normAutofit fontScale="92500" lnSpcReduction="20000"/>
          </a:bodyPr>
          <a:lstStyle/>
          <a:p>
            <a:r>
              <a:rPr lang="en-US" sz="2200" dirty="0">
                <a:latin typeface="Times New Roman" panose="02020603050405020304" pitchFamily="18" charset="0"/>
                <a:ea typeface="Times New Roman" panose="02020603050405020304" pitchFamily="18" charset="0"/>
              </a:rPr>
              <a:t>A total of 118 grafts were analyzed</a:t>
            </a:r>
            <a:endParaRPr lang="en-US" sz="2200" dirty="0">
              <a:effectLst/>
              <a:latin typeface="Times New Roman" panose="02020603050405020304" pitchFamily="18" charset="0"/>
              <a:ea typeface="Times New Roman" panose="02020603050405020304" pitchFamily="18" charset="0"/>
            </a:endParaRPr>
          </a:p>
          <a:p>
            <a:r>
              <a:rPr lang="en-US" sz="2200" dirty="0">
                <a:effectLst/>
                <a:latin typeface="Times New Roman" panose="02020603050405020304" pitchFamily="18" charset="0"/>
                <a:ea typeface="Times New Roman" panose="02020603050405020304" pitchFamily="18" charset="0"/>
              </a:rPr>
              <a:t>The TD was significantly thicker by 33% than the DRO (p-value of &lt;=.046)  </a:t>
            </a:r>
          </a:p>
          <a:p>
            <a:r>
              <a:rPr lang="en-US" sz="2200" dirty="0">
                <a:effectLst/>
                <a:latin typeface="Times New Roman" panose="02020603050405020304" pitchFamily="18" charset="0"/>
                <a:ea typeface="Times New Roman" panose="02020603050405020304" pitchFamily="18" charset="0"/>
              </a:rPr>
              <a:t>When compared to the depth gauge setting of 0.009 inches, the TD averaged 33% thicker and the DRO averaged 11% thinner</a:t>
            </a:r>
          </a:p>
          <a:p>
            <a:r>
              <a:rPr lang="en-US" sz="2200" dirty="0">
                <a:latin typeface="Times New Roman" panose="02020603050405020304" pitchFamily="18" charset="0"/>
                <a:ea typeface="Times New Roman" panose="02020603050405020304" pitchFamily="18" charset="0"/>
              </a:rPr>
              <a:t>The 3 punches taken from the samples were more uniform with the DRO device than the TD</a:t>
            </a:r>
            <a:endParaRPr lang="en-US" sz="2200" dirty="0">
              <a:effectLst/>
              <a:latin typeface="Times New Roman" panose="02020603050405020304" pitchFamily="18" charset="0"/>
              <a:ea typeface="Times New Roman" panose="02020603050405020304" pitchFamily="18" charset="0"/>
            </a:endParaRPr>
          </a:p>
          <a:p>
            <a:pPr algn="ctr"/>
            <a:endParaRPr lang="en-US" sz="2600" dirty="0">
              <a:effectLst/>
              <a:latin typeface="Times New Roman" panose="02020603050405020304" pitchFamily="18" charset="0"/>
              <a:ea typeface="Times New Roman" panose="02020603050405020304" pitchFamily="18" charset="0"/>
            </a:endParaRPr>
          </a:p>
          <a:p>
            <a:pPr marL="0" indent="0">
              <a:buNone/>
            </a:pPr>
            <a:endParaRPr lang="en-US" sz="2200" dirty="0"/>
          </a:p>
        </p:txBody>
      </p:sp>
      <p:pic>
        <p:nvPicPr>
          <p:cNvPr id="4" name="Picture 3" descr="A red and black logo&#10;&#10;Description automatically generated">
            <a:extLst>
              <a:ext uri="{FF2B5EF4-FFF2-40B4-BE49-F238E27FC236}">
                <a16:creationId xmlns:a16="http://schemas.microsoft.com/office/drawing/2014/main" id="{15CB682F-F84B-B783-20A3-D90B1387ECE2}"/>
              </a:ext>
            </a:extLst>
          </p:cNvPr>
          <p:cNvPicPr>
            <a:picLocks noChangeAspect="1"/>
          </p:cNvPicPr>
          <p:nvPr/>
        </p:nvPicPr>
        <p:blipFill>
          <a:blip r:embed="rId2"/>
          <a:stretch>
            <a:fillRect/>
          </a:stretch>
        </p:blipFill>
        <p:spPr>
          <a:xfrm>
            <a:off x="9245600" y="5330610"/>
            <a:ext cx="2946400" cy="1767840"/>
          </a:xfrm>
          <a:prstGeom prst="rect">
            <a:avLst/>
          </a:prstGeom>
        </p:spPr>
      </p:pic>
      <p:graphicFrame>
        <p:nvGraphicFramePr>
          <p:cNvPr id="6" name="Table 5">
            <a:extLst>
              <a:ext uri="{FF2B5EF4-FFF2-40B4-BE49-F238E27FC236}">
                <a16:creationId xmlns:a16="http://schemas.microsoft.com/office/drawing/2014/main" id="{8165AFDB-69A8-1570-FDA5-4A4F123CA50B}"/>
              </a:ext>
            </a:extLst>
          </p:cNvPr>
          <p:cNvGraphicFramePr>
            <a:graphicFrameLocks noGrp="1"/>
          </p:cNvGraphicFramePr>
          <p:nvPr/>
        </p:nvGraphicFramePr>
        <p:xfrm>
          <a:off x="1631950" y="2281086"/>
          <a:ext cx="8928099" cy="741680"/>
        </p:xfrm>
        <a:graphic>
          <a:graphicData uri="http://schemas.openxmlformats.org/drawingml/2006/table">
            <a:tbl>
              <a:tblPr firstRow="1" bandRow="1">
                <a:tableStyleId>{21E4AEA4-8DFA-4A89-87EB-49C32662AFE0}</a:tableStyleId>
              </a:tblPr>
              <a:tblGrid>
                <a:gridCol w="2976033">
                  <a:extLst>
                    <a:ext uri="{9D8B030D-6E8A-4147-A177-3AD203B41FA5}">
                      <a16:colId xmlns:a16="http://schemas.microsoft.com/office/drawing/2014/main" val="936312505"/>
                    </a:ext>
                  </a:extLst>
                </a:gridCol>
                <a:gridCol w="2976033">
                  <a:extLst>
                    <a:ext uri="{9D8B030D-6E8A-4147-A177-3AD203B41FA5}">
                      <a16:colId xmlns:a16="http://schemas.microsoft.com/office/drawing/2014/main" val="1274766464"/>
                    </a:ext>
                  </a:extLst>
                </a:gridCol>
                <a:gridCol w="2976033">
                  <a:extLst>
                    <a:ext uri="{9D8B030D-6E8A-4147-A177-3AD203B41FA5}">
                      <a16:colId xmlns:a16="http://schemas.microsoft.com/office/drawing/2014/main" val="3904362170"/>
                    </a:ext>
                  </a:extLst>
                </a:gridCol>
              </a:tblGrid>
              <a:tr h="370840">
                <a:tc>
                  <a:txBody>
                    <a:bodyPr/>
                    <a:lstStyle/>
                    <a:p>
                      <a:endParaRPr lang="en-US" dirty="0"/>
                    </a:p>
                  </a:txBody>
                  <a:tcPr/>
                </a:tc>
                <a:tc>
                  <a:txBody>
                    <a:bodyPr/>
                    <a:lstStyle/>
                    <a:p>
                      <a:pPr algn="ctr"/>
                      <a:r>
                        <a:rPr lang="en-US" dirty="0">
                          <a:latin typeface="Times New Roman" panose="02020603050405020304" pitchFamily="18" charset="0"/>
                          <a:cs typeface="Times New Roman" panose="02020603050405020304" pitchFamily="18" charset="0"/>
                        </a:rPr>
                        <a:t>TD</a:t>
                      </a:r>
                    </a:p>
                  </a:txBody>
                  <a:tcPr/>
                </a:tc>
                <a:tc>
                  <a:txBody>
                    <a:bodyPr/>
                    <a:lstStyle/>
                    <a:p>
                      <a:pPr algn="ctr"/>
                      <a:r>
                        <a:rPr lang="en-US" dirty="0">
                          <a:latin typeface="Times New Roman" panose="02020603050405020304" pitchFamily="18" charset="0"/>
                          <a:cs typeface="Times New Roman" panose="02020603050405020304" pitchFamily="18" charset="0"/>
                        </a:rPr>
                        <a:t>DRO</a:t>
                      </a:r>
                    </a:p>
                  </a:txBody>
                  <a:tcPr/>
                </a:tc>
                <a:extLst>
                  <a:ext uri="{0D108BD9-81ED-4DB2-BD59-A6C34878D82A}">
                    <a16:rowId xmlns:a16="http://schemas.microsoft.com/office/drawing/2014/main" val="957884071"/>
                  </a:ext>
                </a:extLst>
              </a:tr>
              <a:tr h="370840">
                <a:tc>
                  <a:txBody>
                    <a:bodyPr/>
                    <a:lstStyle/>
                    <a:p>
                      <a:pPr algn="ctr"/>
                      <a:r>
                        <a:rPr lang="en-US" b="1" dirty="0">
                          <a:latin typeface="Times New Roman" panose="02020603050405020304" pitchFamily="18" charset="0"/>
                          <a:cs typeface="Times New Roman" panose="02020603050405020304" pitchFamily="18" charset="0"/>
                        </a:rPr>
                        <a:t>Average Depth (in)</a:t>
                      </a:r>
                    </a:p>
                  </a:txBody>
                  <a:tcPr/>
                </a:tc>
                <a:tc>
                  <a:txBody>
                    <a:bodyPr/>
                    <a:lstStyle/>
                    <a:p>
                      <a:pPr algn="ctr"/>
                      <a:r>
                        <a:rPr lang="en-US" dirty="0">
                          <a:latin typeface="Times New Roman" panose="02020603050405020304" pitchFamily="18" charset="0"/>
                          <a:cs typeface="Times New Roman" panose="02020603050405020304" pitchFamily="18" charset="0"/>
                        </a:rPr>
                        <a:t>.0119</a:t>
                      </a:r>
                    </a:p>
                  </a:txBody>
                  <a:tcPr/>
                </a:tc>
                <a:tc>
                  <a:txBody>
                    <a:bodyPr/>
                    <a:lstStyle/>
                    <a:p>
                      <a:pPr algn="ctr"/>
                      <a:r>
                        <a:rPr lang="en-US" dirty="0">
                          <a:latin typeface="Times New Roman" panose="02020603050405020304" pitchFamily="18" charset="0"/>
                          <a:cs typeface="Times New Roman" panose="02020603050405020304" pitchFamily="18" charset="0"/>
                        </a:rPr>
                        <a:t>.0080</a:t>
                      </a:r>
                    </a:p>
                  </a:txBody>
                  <a:tcPr/>
                </a:tc>
                <a:extLst>
                  <a:ext uri="{0D108BD9-81ED-4DB2-BD59-A6C34878D82A}">
                    <a16:rowId xmlns:a16="http://schemas.microsoft.com/office/drawing/2014/main" val="652071475"/>
                  </a:ext>
                </a:extLst>
              </a:tr>
            </a:tbl>
          </a:graphicData>
        </a:graphic>
      </p:graphicFrame>
      <p:sp>
        <p:nvSpPr>
          <p:cNvPr id="7" name="TextBox 6">
            <a:extLst>
              <a:ext uri="{FF2B5EF4-FFF2-40B4-BE49-F238E27FC236}">
                <a16:creationId xmlns:a16="http://schemas.microsoft.com/office/drawing/2014/main" id="{DC61BFB0-98CA-17E4-76F4-64715B7C970F}"/>
              </a:ext>
            </a:extLst>
          </p:cNvPr>
          <p:cNvSpPr txBox="1"/>
          <p:nvPr/>
        </p:nvSpPr>
        <p:spPr>
          <a:xfrm>
            <a:off x="4489449" y="3090446"/>
            <a:ext cx="3213100" cy="338554"/>
          </a:xfrm>
          <a:prstGeom prst="rect">
            <a:avLst/>
          </a:prstGeom>
          <a:noFill/>
        </p:spPr>
        <p:txBody>
          <a:bodyPr wrap="square" rtlCol="0">
            <a:spAutoFit/>
          </a:bodyPr>
          <a:lstStyle/>
          <a:p>
            <a:r>
              <a:rPr lang="en-US" sz="1600" i="1" dirty="0">
                <a:latin typeface="Times New Roman" panose="02020603050405020304" pitchFamily="18" charset="0"/>
                <a:cs typeface="Times New Roman" panose="02020603050405020304" pitchFamily="18" charset="0"/>
              </a:rPr>
              <a:t>Both instruments set to .009 inches</a:t>
            </a:r>
          </a:p>
        </p:txBody>
      </p:sp>
      <p:sp>
        <p:nvSpPr>
          <p:cNvPr id="8" name="TextBox 7">
            <a:extLst>
              <a:ext uri="{FF2B5EF4-FFF2-40B4-BE49-F238E27FC236}">
                <a16:creationId xmlns:a16="http://schemas.microsoft.com/office/drawing/2014/main" id="{3EA35227-CAD5-72CB-3741-3481D32AD7BA}"/>
              </a:ext>
            </a:extLst>
          </p:cNvPr>
          <p:cNvSpPr txBox="1"/>
          <p:nvPr/>
        </p:nvSpPr>
        <p:spPr>
          <a:xfrm>
            <a:off x="1631949" y="1905629"/>
            <a:ext cx="3383811" cy="307777"/>
          </a:xfrm>
          <a:prstGeom prst="rect">
            <a:avLst/>
          </a:prstGeom>
          <a:noFill/>
        </p:spPr>
        <p:txBody>
          <a:bodyPr wrap="square" rtlCol="0">
            <a:spAutoFit/>
          </a:bodyPr>
          <a:lstStyle/>
          <a:p>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Average Skin Graft Depth by Device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7649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E3079-67CE-A906-ECCA-76BC73963036}"/>
              </a:ext>
            </a:extLst>
          </p:cNvPr>
          <p:cNvSpPr>
            <a:spLocks noGrp="1"/>
          </p:cNvSpPr>
          <p:nvPr>
            <p:ph type="title"/>
          </p:nvPr>
        </p:nvSpPr>
        <p:spPr>
          <a:xfrm>
            <a:off x="1115568" y="548640"/>
            <a:ext cx="10168128" cy="1179576"/>
          </a:xfrm>
        </p:spPr>
        <p:txBody>
          <a:bodyPr>
            <a:normAutofit/>
          </a:bodyPr>
          <a:lstStyle/>
          <a:p>
            <a:r>
              <a:rPr lang="en-US" sz="4000" dirty="0">
                <a:latin typeface="Times New Roman" panose="02020603050405020304" pitchFamily="18" charset="0"/>
                <a:cs typeface="Times New Roman" panose="02020603050405020304" pitchFamily="18" charset="0"/>
              </a:rPr>
              <a:t>Data:</a:t>
            </a:r>
          </a:p>
        </p:txBody>
      </p:sp>
      <p:pic>
        <p:nvPicPr>
          <p:cNvPr id="4" name="Picture 3" descr="A red and black logo&#10;&#10;Description automatically generated">
            <a:extLst>
              <a:ext uri="{FF2B5EF4-FFF2-40B4-BE49-F238E27FC236}">
                <a16:creationId xmlns:a16="http://schemas.microsoft.com/office/drawing/2014/main" id="{15CB682F-F84B-B783-20A3-D90B1387ECE2}"/>
              </a:ext>
            </a:extLst>
          </p:cNvPr>
          <p:cNvPicPr>
            <a:picLocks noChangeAspect="1"/>
          </p:cNvPicPr>
          <p:nvPr/>
        </p:nvPicPr>
        <p:blipFill>
          <a:blip r:embed="rId2"/>
          <a:stretch>
            <a:fillRect/>
          </a:stretch>
        </p:blipFill>
        <p:spPr>
          <a:xfrm>
            <a:off x="9245600" y="5330610"/>
            <a:ext cx="2946400" cy="1767840"/>
          </a:xfrm>
          <a:prstGeom prst="rect">
            <a:avLst/>
          </a:prstGeom>
        </p:spPr>
      </p:pic>
      <p:sp>
        <p:nvSpPr>
          <p:cNvPr id="8" name="TextBox 7">
            <a:extLst>
              <a:ext uri="{FF2B5EF4-FFF2-40B4-BE49-F238E27FC236}">
                <a16:creationId xmlns:a16="http://schemas.microsoft.com/office/drawing/2014/main" id="{3EA35227-CAD5-72CB-3741-3481D32AD7BA}"/>
              </a:ext>
            </a:extLst>
          </p:cNvPr>
          <p:cNvSpPr txBox="1"/>
          <p:nvPr/>
        </p:nvSpPr>
        <p:spPr>
          <a:xfrm>
            <a:off x="1605515" y="4683252"/>
            <a:ext cx="3370521" cy="707886"/>
          </a:xfrm>
          <a:prstGeom prst="rect">
            <a:avLst/>
          </a:prstGeom>
          <a:noFill/>
        </p:spPr>
        <p:txBody>
          <a:bodyPr wrap="square" rtlCol="0">
            <a:spAutoFit/>
          </a:bodyPr>
          <a:lstStyle/>
          <a:p>
            <a:pPr algn="ct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Macroscopic view of samples from the TD instrument </a:t>
            </a:r>
            <a:endParaRPr lang="en-US" sz="2000" dirty="0">
              <a:latin typeface="Times New Roman" panose="02020603050405020304" pitchFamily="18" charset="0"/>
              <a:cs typeface="Times New Roman" panose="02020603050405020304" pitchFamily="18" charset="0"/>
            </a:endParaRPr>
          </a:p>
        </p:txBody>
      </p:sp>
      <p:pic>
        <p:nvPicPr>
          <p:cNvPr id="12" name="Picture 11" descr="A group of plastic bottles with red caps&#10;&#10;Description automatically generated">
            <a:extLst>
              <a:ext uri="{FF2B5EF4-FFF2-40B4-BE49-F238E27FC236}">
                <a16:creationId xmlns:a16="http://schemas.microsoft.com/office/drawing/2014/main" id="{832D8D48-288B-F977-0701-BD3D182F38D3}"/>
              </a:ext>
            </a:extLst>
          </p:cNvPr>
          <p:cNvPicPr>
            <a:picLocks noChangeAspect="1"/>
          </p:cNvPicPr>
          <p:nvPr/>
        </p:nvPicPr>
        <p:blipFill rotWithShape="1">
          <a:blip r:embed="rId3"/>
          <a:srcRect t="14723"/>
          <a:stretch/>
        </p:blipFill>
        <p:spPr>
          <a:xfrm rot="16200000">
            <a:off x="6880172" y="1416325"/>
            <a:ext cx="2852516" cy="3243373"/>
          </a:xfrm>
          <a:prstGeom prst="rect">
            <a:avLst/>
          </a:prstGeom>
        </p:spPr>
      </p:pic>
      <p:pic>
        <p:nvPicPr>
          <p:cNvPr id="14" name="Picture 13" descr="Several containers with red lids&#10;&#10;Description automatically generated with medium confidence">
            <a:extLst>
              <a:ext uri="{FF2B5EF4-FFF2-40B4-BE49-F238E27FC236}">
                <a16:creationId xmlns:a16="http://schemas.microsoft.com/office/drawing/2014/main" id="{1F75B71A-DE51-E430-559C-7A19A7A89F56}"/>
              </a:ext>
            </a:extLst>
          </p:cNvPr>
          <p:cNvPicPr>
            <a:picLocks noChangeAspect="1"/>
          </p:cNvPicPr>
          <p:nvPr/>
        </p:nvPicPr>
        <p:blipFill rotWithShape="1">
          <a:blip r:embed="rId4"/>
          <a:srcRect l="14292" r="16415"/>
          <a:stretch/>
        </p:blipFill>
        <p:spPr>
          <a:xfrm>
            <a:off x="1605516" y="1728216"/>
            <a:ext cx="3370521" cy="2736054"/>
          </a:xfrm>
          <a:prstGeom prst="rect">
            <a:avLst/>
          </a:prstGeom>
        </p:spPr>
      </p:pic>
      <p:sp>
        <p:nvSpPr>
          <p:cNvPr id="15" name="TextBox 14">
            <a:extLst>
              <a:ext uri="{FF2B5EF4-FFF2-40B4-BE49-F238E27FC236}">
                <a16:creationId xmlns:a16="http://schemas.microsoft.com/office/drawing/2014/main" id="{5616DA8B-C49F-A6D8-2F34-EB8D57A36972}"/>
              </a:ext>
            </a:extLst>
          </p:cNvPr>
          <p:cNvSpPr txBox="1"/>
          <p:nvPr/>
        </p:nvSpPr>
        <p:spPr>
          <a:xfrm>
            <a:off x="6684743" y="4651389"/>
            <a:ext cx="3370521" cy="707886"/>
          </a:xfrm>
          <a:prstGeom prst="rect">
            <a:avLst/>
          </a:prstGeom>
          <a:noFill/>
        </p:spPr>
        <p:txBody>
          <a:bodyPr wrap="square" rtlCol="0">
            <a:spAutoFit/>
          </a:bodyPr>
          <a:lstStyle/>
          <a:p>
            <a:pPr algn="ct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Macroscopic view of samples from the DRO instrument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9054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E3079-67CE-A906-ECCA-76BC73963036}"/>
              </a:ext>
            </a:extLst>
          </p:cNvPr>
          <p:cNvSpPr>
            <a:spLocks noGrp="1"/>
          </p:cNvSpPr>
          <p:nvPr>
            <p:ph type="title"/>
          </p:nvPr>
        </p:nvSpPr>
        <p:spPr>
          <a:xfrm>
            <a:off x="1115568" y="548640"/>
            <a:ext cx="10168128" cy="1179576"/>
          </a:xfrm>
        </p:spPr>
        <p:txBody>
          <a:bodyPr>
            <a:normAutofit/>
          </a:bodyPr>
          <a:lstStyle/>
          <a:p>
            <a:r>
              <a:rPr lang="en-US" sz="4000" dirty="0">
                <a:latin typeface="Times New Roman" panose="02020603050405020304" pitchFamily="18" charset="0"/>
                <a:cs typeface="Times New Roman" panose="02020603050405020304" pitchFamily="18" charset="0"/>
              </a:rPr>
              <a:t>Data:</a:t>
            </a:r>
          </a:p>
        </p:txBody>
      </p:sp>
      <p:pic>
        <p:nvPicPr>
          <p:cNvPr id="4" name="Picture 3" descr="A red and black logo&#10;&#10;Description automatically generated">
            <a:extLst>
              <a:ext uri="{FF2B5EF4-FFF2-40B4-BE49-F238E27FC236}">
                <a16:creationId xmlns:a16="http://schemas.microsoft.com/office/drawing/2014/main" id="{15CB682F-F84B-B783-20A3-D90B1387ECE2}"/>
              </a:ext>
            </a:extLst>
          </p:cNvPr>
          <p:cNvPicPr>
            <a:picLocks noChangeAspect="1"/>
          </p:cNvPicPr>
          <p:nvPr/>
        </p:nvPicPr>
        <p:blipFill>
          <a:blip r:embed="rId3"/>
          <a:stretch>
            <a:fillRect/>
          </a:stretch>
        </p:blipFill>
        <p:spPr>
          <a:xfrm>
            <a:off x="9245600" y="5330610"/>
            <a:ext cx="2946400" cy="1767840"/>
          </a:xfrm>
          <a:prstGeom prst="rect">
            <a:avLst/>
          </a:prstGeom>
        </p:spPr>
      </p:pic>
      <p:sp>
        <p:nvSpPr>
          <p:cNvPr id="5" name="TextBox 4">
            <a:extLst>
              <a:ext uri="{FF2B5EF4-FFF2-40B4-BE49-F238E27FC236}">
                <a16:creationId xmlns:a16="http://schemas.microsoft.com/office/drawing/2014/main" id="{E4C41373-E1AA-E319-66DF-B294C3C25B32}"/>
              </a:ext>
            </a:extLst>
          </p:cNvPr>
          <p:cNvSpPr txBox="1"/>
          <p:nvPr/>
        </p:nvSpPr>
        <p:spPr>
          <a:xfrm>
            <a:off x="1943100" y="1899701"/>
            <a:ext cx="7622032" cy="307777"/>
          </a:xfrm>
          <a:prstGeom prst="rect">
            <a:avLst/>
          </a:prstGeom>
          <a:noFill/>
        </p:spPr>
        <p:txBody>
          <a:bodyPr wrap="square" rtlCol="0">
            <a:spAutoFit/>
          </a:bodyPr>
          <a:lstStyle/>
          <a:p>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Skin Graft Depth by Device and Skill Level</a:t>
            </a:r>
            <a:endParaRPr lang="en-US" dirty="0"/>
          </a:p>
        </p:txBody>
      </p:sp>
      <p:graphicFrame>
        <p:nvGraphicFramePr>
          <p:cNvPr id="10" name="Table 9">
            <a:extLst>
              <a:ext uri="{FF2B5EF4-FFF2-40B4-BE49-F238E27FC236}">
                <a16:creationId xmlns:a16="http://schemas.microsoft.com/office/drawing/2014/main" id="{6D6B6F40-76DB-7D88-FCF9-1CEC71EC8D39}"/>
              </a:ext>
            </a:extLst>
          </p:cNvPr>
          <p:cNvGraphicFramePr>
            <a:graphicFrameLocks noGrp="1"/>
          </p:cNvGraphicFramePr>
          <p:nvPr>
            <p:extLst>
              <p:ext uri="{D42A27DB-BD31-4B8C-83A1-F6EECF244321}">
                <p14:modId xmlns:p14="http://schemas.microsoft.com/office/powerpoint/2010/main" val="348513418"/>
              </p:ext>
            </p:extLst>
          </p:nvPr>
        </p:nvGraphicFramePr>
        <p:xfrm>
          <a:off x="1943100" y="2337810"/>
          <a:ext cx="8127999" cy="18542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242710894"/>
                    </a:ext>
                  </a:extLst>
                </a:gridCol>
                <a:gridCol w="2709333">
                  <a:extLst>
                    <a:ext uri="{9D8B030D-6E8A-4147-A177-3AD203B41FA5}">
                      <a16:colId xmlns:a16="http://schemas.microsoft.com/office/drawing/2014/main" val="1316643720"/>
                    </a:ext>
                  </a:extLst>
                </a:gridCol>
                <a:gridCol w="2709333">
                  <a:extLst>
                    <a:ext uri="{9D8B030D-6E8A-4147-A177-3AD203B41FA5}">
                      <a16:colId xmlns:a16="http://schemas.microsoft.com/office/drawing/2014/main" val="3187682201"/>
                    </a:ext>
                  </a:extLst>
                </a:gridCol>
              </a:tblGrid>
              <a:tr h="370840">
                <a:tc>
                  <a:txBody>
                    <a:bodyPr/>
                    <a:lstStyle/>
                    <a:p>
                      <a:r>
                        <a:rPr lang="en-US" dirty="0">
                          <a:latin typeface="Times New Roman" panose="02020603050405020304" pitchFamily="18" charset="0"/>
                          <a:cs typeface="Times New Roman" panose="02020603050405020304" pitchFamily="18" charset="0"/>
                        </a:rPr>
                        <a:t>Skill Level</a:t>
                      </a:r>
                    </a:p>
                  </a:txBody>
                  <a:tcPr/>
                </a:tc>
                <a:tc>
                  <a:txBody>
                    <a:bodyPr/>
                    <a:lstStyle/>
                    <a:p>
                      <a:r>
                        <a:rPr lang="en-US" dirty="0">
                          <a:latin typeface="Times New Roman" panose="02020603050405020304" pitchFamily="18" charset="0"/>
                          <a:cs typeface="Times New Roman" panose="02020603050405020304" pitchFamily="18" charset="0"/>
                        </a:rPr>
                        <a:t>TD Depth Average (in)</a:t>
                      </a:r>
                    </a:p>
                  </a:txBody>
                  <a:tcPr/>
                </a:tc>
                <a:tc>
                  <a:txBody>
                    <a:bodyPr/>
                    <a:lstStyle/>
                    <a:p>
                      <a:r>
                        <a:rPr lang="en-US" dirty="0">
                          <a:latin typeface="Times New Roman" panose="02020603050405020304" pitchFamily="18" charset="0"/>
                          <a:cs typeface="Times New Roman" panose="02020603050405020304" pitchFamily="18" charset="0"/>
                        </a:rPr>
                        <a:t>DRO Depth Average (in)</a:t>
                      </a:r>
                    </a:p>
                  </a:txBody>
                  <a:tcPr/>
                </a:tc>
                <a:extLst>
                  <a:ext uri="{0D108BD9-81ED-4DB2-BD59-A6C34878D82A}">
                    <a16:rowId xmlns:a16="http://schemas.microsoft.com/office/drawing/2014/main" val="144036764"/>
                  </a:ext>
                </a:extLst>
              </a:tr>
              <a:tr h="370840">
                <a:tc>
                  <a:txBody>
                    <a:bodyPr/>
                    <a:lstStyle/>
                    <a:p>
                      <a:pPr algn="ctr"/>
                      <a:r>
                        <a:rPr lang="en-US" dirty="0">
                          <a:latin typeface="Times New Roman" panose="02020603050405020304" pitchFamily="18" charset="0"/>
                          <a:cs typeface="Times New Roman" panose="02020603050405020304" pitchFamily="18" charset="0"/>
                        </a:rPr>
                        <a:t>Medical student</a:t>
                      </a:r>
                    </a:p>
                  </a:txBody>
                  <a:tcPr/>
                </a:tc>
                <a:tc>
                  <a:txBody>
                    <a:bodyPr/>
                    <a:lstStyle/>
                    <a:p>
                      <a:pPr algn="ctr"/>
                      <a:r>
                        <a:rPr lang="en-US" dirty="0">
                          <a:latin typeface="Times New Roman" panose="02020603050405020304" pitchFamily="18" charset="0"/>
                          <a:cs typeface="Times New Roman" panose="02020603050405020304" pitchFamily="18" charset="0"/>
                        </a:rPr>
                        <a:t>.0104</a:t>
                      </a:r>
                    </a:p>
                  </a:txBody>
                  <a:tcPr/>
                </a:tc>
                <a:tc>
                  <a:txBody>
                    <a:bodyPr/>
                    <a:lstStyle/>
                    <a:p>
                      <a:pPr algn="ctr"/>
                      <a:r>
                        <a:rPr lang="en-US" dirty="0">
                          <a:latin typeface="Times New Roman" panose="02020603050405020304" pitchFamily="18" charset="0"/>
                          <a:cs typeface="Times New Roman" panose="02020603050405020304" pitchFamily="18" charset="0"/>
                        </a:rPr>
                        <a:t>.0082</a:t>
                      </a:r>
                    </a:p>
                  </a:txBody>
                  <a:tcPr/>
                </a:tc>
                <a:extLst>
                  <a:ext uri="{0D108BD9-81ED-4DB2-BD59-A6C34878D82A}">
                    <a16:rowId xmlns:a16="http://schemas.microsoft.com/office/drawing/2014/main" val="4227267586"/>
                  </a:ext>
                </a:extLst>
              </a:tr>
              <a:tr h="370840">
                <a:tc>
                  <a:txBody>
                    <a:bodyPr/>
                    <a:lstStyle/>
                    <a:p>
                      <a:pPr algn="ctr"/>
                      <a:r>
                        <a:rPr lang="en-US" dirty="0">
                          <a:latin typeface="Times New Roman" panose="02020603050405020304" pitchFamily="18" charset="0"/>
                          <a:cs typeface="Times New Roman" panose="02020603050405020304" pitchFamily="18" charset="0"/>
                        </a:rPr>
                        <a:t>Intern</a:t>
                      </a:r>
                    </a:p>
                  </a:txBody>
                  <a:tcPr/>
                </a:tc>
                <a:tc>
                  <a:txBody>
                    <a:bodyPr/>
                    <a:lstStyle/>
                    <a:p>
                      <a:pPr algn="ctr"/>
                      <a:r>
                        <a:rPr lang="en-US" dirty="0">
                          <a:latin typeface="Times New Roman" panose="02020603050405020304" pitchFamily="18" charset="0"/>
                          <a:cs typeface="Times New Roman" panose="02020603050405020304" pitchFamily="18" charset="0"/>
                        </a:rPr>
                        <a:t>.0095</a:t>
                      </a:r>
                    </a:p>
                  </a:txBody>
                  <a:tcPr/>
                </a:tc>
                <a:tc>
                  <a:txBody>
                    <a:bodyPr/>
                    <a:lstStyle/>
                    <a:p>
                      <a:pPr algn="ctr"/>
                      <a:r>
                        <a:rPr lang="en-US" dirty="0">
                          <a:latin typeface="Times New Roman" panose="02020603050405020304" pitchFamily="18" charset="0"/>
                          <a:cs typeface="Times New Roman" panose="02020603050405020304" pitchFamily="18" charset="0"/>
                        </a:rPr>
                        <a:t>.0083</a:t>
                      </a:r>
                    </a:p>
                  </a:txBody>
                  <a:tcPr/>
                </a:tc>
                <a:extLst>
                  <a:ext uri="{0D108BD9-81ED-4DB2-BD59-A6C34878D82A}">
                    <a16:rowId xmlns:a16="http://schemas.microsoft.com/office/drawing/2014/main" val="3590051015"/>
                  </a:ext>
                </a:extLst>
              </a:tr>
              <a:tr h="370840">
                <a:tc>
                  <a:txBody>
                    <a:bodyPr/>
                    <a:lstStyle/>
                    <a:p>
                      <a:pPr algn="ctr"/>
                      <a:r>
                        <a:rPr lang="en-US" dirty="0">
                          <a:latin typeface="Times New Roman" panose="02020603050405020304" pitchFamily="18" charset="0"/>
                          <a:cs typeface="Times New Roman" panose="02020603050405020304" pitchFamily="18" charset="0"/>
                        </a:rPr>
                        <a:t>Resident</a:t>
                      </a:r>
                    </a:p>
                  </a:txBody>
                  <a:tcPr/>
                </a:tc>
                <a:tc>
                  <a:txBody>
                    <a:bodyPr/>
                    <a:lstStyle/>
                    <a:p>
                      <a:pPr algn="ctr"/>
                      <a:r>
                        <a:rPr lang="en-US" dirty="0">
                          <a:latin typeface="Times New Roman" panose="02020603050405020304" pitchFamily="18" charset="0"/>
                          <a:cs typeface="Times New Roman" panose="02020603050405020304" pitchFamily="18" charset="0"/>
                        </a:rPr>
                        <a:t>.0122</a:t>
                      </a:r>
                    </a:p>
                  </a:txBody>
                  <a:tcPr/>
                </a:tc>
                <a:tc>
                  <a:txBody>
                    <a:bodyPr/>
                    <a:lstStyle/>
                    <a:p>
                      <a:pPr algn="ctr"/>
                      <a:r>
                        <a:rPr lang="en-US" dirty="0">
                          <a:latin typeface="Times New Roman" panose="02020603050405020304" pitchFamily="18" charset="0"/>
                          <a:cs typeface="Times New Roman" panose="02020603050405020304" pitchFamily="18" charset="0"/>
                        </a:rPr>
                        <a:t>.0081</a:t>
                      </a:r>
                    </a:p>
                  </a:txBody>
                  <a:tcPr/>
                </a:tc>
                <a:extLst>
                  <a:ext uri="{0D108BD9-81ED-4DB2-BD59-A6C34878D82A}">
                    <a16:rowId xmlns:a16="http://schemas.microsoft.com/office/drawing/2014/main" val="3879305062"/>
                  </a:ext>
                </a:extLst>
              </a:tr>
              <a:tr h="370840">
                <a:tc>
                  <a:txBody>
                    <a:bodyPr/>
                    <a:lstStyle/>
                    <a:p>
                      <a:pPr algn="ctr"/>
                      <a:r>
                        <a:rPr lang="en-US" dirty="0">
                          <a:latin typeface="Times New Roman" panose="02020603050405020304" pitchFamily="18" charset="0"/>
                          <a:cs typeface="Times New Roman" panose="02020603050405020304" pitchFamily="18" charset="0"/>
                        </a:rPr>
                        <a:t>Higher-Level</a:t>
                      </a:r>
                    </a:p>
                  </a:txBody>
                  <a:tcPr/>
                </a:tc>
                <a:tc>
                  <a:txBody>
                    <a:bodyPr/>
                    <a:lstStyle/>
                    <a:p>
                      <a:pPr algn="ctr"/>
                      <a:r>
                        <a:rPr lang="en-US" dirty="0">
                          <a:latin typeface="Times New Roman" panose="02020603050405020304" pitchFamily="18" charset="0"/>
                          <a:cs typeface="Times New Roman" panose="02020603050405020304" pitchFamily="18" charset="0"/>
                        </a:rPr>
                        <a:t>.0167</a:t>
                      </a:r>
                    </a:p>
                  </a:txBody>
                  <a:tcPr/>
                </a:tc>
                <a:tc>
                  <a:txBody>
                    <a:bodyPr/>
                    <a:lstStyle/>
                    <a:p>
                      <a:pPr algn="ctr"/>
                      <a:r>
                        <a:rPr lang="en-US" dirty="0">
                          <a:latin typeface="Times New Roman" panose="02020603050405020304" pitchFamily="18" charset="0"/>
                          <a:cs typeface="Times New Roman" panose="02020603050405020304" pitchFamily="18" charset="0"/>
                        </a:rPr>
                        <a:t>.0071</a:t>
                      </a:r>
                    </a:p>
                  </a:txBody>
                  <a:tcPr/>
                </a:tc>
                <a:extLst>
                  <a:ext uri="{0D108BD9-81ED-4DB2-BD59-A6C34878D82A}">
                    <a16:rowId xmlns:a16="http://schemas.microsoft.com/office/drawing/2014/main" val="1188812701"/>
                  </a:ext>
                </a:extLst>
              </a:tr>
            </a:tbl>
          </a:graphicData>
        </a:graphic>
      </p:graphicFrame>
      <p:sp>
        <p:nvSpPr>
          <p:cNvPr id="11" name="TextBox 10">
            <a:extLst>
              <a:ext uri="{FF2B5EF4-FFF2-40B4-BE49-F238E27FC236}">
                <a16:creationId xmlns:a16="http://schemas.microsoft.com/office/drawing/2014/main" id="{0F9206B8-ECB3-F167-21E1-2147E9BA90D3}"/>
              </a:ext>
            </a:extLst>
          </p:cNvPr>
          <p:cNvSpPr txBox="1"/>
          <p:nvPr/>
        </p:nvSpPr>
        <p:spPr>
          <a:xfrm>
            <a:off x="1701799" y="4483454"/>
            <a:ext cx="8369300" cy="646331"/>
          </a:xfrm>
          <a:prstGeom prst="rect">
            <a:avLst/>
          </a:prstGeom>
          <a:noFill/>
        </p:spPr>
        <p:txBody>
          <a:bodyPr wrap="square" rtlCol="0">
            <a:spAutoFit/>
          </a:bodyPr>
          <a:lstStyle/>
          <a:p>
            <a:r>
              <a:rPr lang="en-US" sz="1800" dirty="0">
                <a:effectLst/>
                <a:latin typeface="Times New Roman" panose="02020603050405020304" pitchFamily="18" charset="0"/>
                <a:ea typeface="Times New Roman" panose="02020603050405020304" pitchFamily="18" charset="0"/>
              </a:rPr>
              <a:t>There were no significant differences in graft depth between the levels of the harvesters.  </a:t>
            </a:r>
          </a:p>
          <a:p>
            <a:endParaRPr lang="en-US" dirty="0"/>
          </a:p>
        </p:txBody>
      </p:sp>
    </p:spTree>
    <p:extLst>
      <p:ext uri="{BB962C8B-B14F-4D97-AF65-F5344CB8AC3E}">
        <p14:creationId xmlns:p14="http://schemas.microsoft.com/office/powerpoint/2010/main" val="1664777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E3079-67CE-A906-ECCA-76BC73963036}"/>
              </a:ext>
            </a:extLst>
          </p:cNvPr>
          <p:cNvSpPr>
            <a:spLocks noGrp="1"/>
          </p:cNvSpPr>
          <p:nvPr>
            <p:ph type="title"/>
          </p:nvPr>
        </p:nvSpPr>
        <p:spPr>
          <a:xfrm>
            <a:off x="1115568" y="548640"/>
            <a:ext cx="10168128" cy="1179576"/>
          </a:xfrm>
        </p:spPr>
        <p:txBody>
          <a:bodyPr>
            <a:normAutofit/>
          </a:bodyPr>
          <a:lstStyle/>
          <a:p>
            <a:r>
              <a:rPr lang="en-US" sz="4000"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18D8B14F-362C-8E89-8441-87D330FD1D8B}"/>
              </a:ext>
            </a:extLst>
          </p:cNvPr>
          <p:cNvSpPr>
            <a:spLocks noGrp="1"/>
          </p:cNvSpPr>
          <p:nvPr>
            <p:ph idx="1"/>
          </p:nvPr>
        </p:nvSpPr>
        <p:spPr>
          <a:xfrm>
            <a:off x="1115568" y="2130251"/>
            <a:ext cx="10168128" cy="3695020"/>
          </a:xfrm>
        </p:spPr>
        <p:txBody>
          <a:bodyPr>
            <a:normAutofit/>
          </a:bodyPr>
          <a:lstStyle/>
          <a:p>
            <a:r>
              <a:rPr lang="en-US" sz="2000" dirty="0">
                <a:solidFill>
                  <a:srgbClr val="000000"/>
                </a:solidFill>
                <a:effectLst/>
                <a:latin typeface="Times New Roman" panose="02020603050405020304" pitchFamily="18" charset="0"/>
                <a:ea typeface="Times New Roman" panose="02020603050405020304" pitchFamily="18" charset="0"/>
              </a:rPr>
              <a:t>Our study showed the sample depth taken with DRO was closer to the depth gauge level value than the TD and was more uniform throughout the graft</a:t>
            </a:r>
          </a:p>
          <a:p>
            <a:r>
              <a:rPr lang="en-US" sz="2000" dirty="0">
                <a:solidFill>
                  <a:srgbClr val="000000"/>
                </a:solidFill>
                <a:effectLst/>
                <a:latin typeface="Times New Roman" panose="02020603050405020304" pitchFamily="18" charset="0"/>
                <a:ea typeface="Times New Roman" panose="02020603050405020304" pitchFamily="18" charset="0"/>
              </a:rPr>
              <a:t>A thin, consistent graft thickness could lead to better graft take and improved healing of the donor site   </a:t>
            </a:r>
          </a:p>
          <a:p>
            <a:r>
              <a:rPr lang="en-US" sz="2000" dirty="0">
                <a:solidFill>
                  <a:srgbClr val="000000"/>
                </a:solidFill>
                <a:latin typeface="Times New Roman" panose="02020603050405020304" pitchFamily="18" charset="0"/>
                <a:ea typeface="Times New Roman" panose="02020603050405020304" pitchFamily="18" charset="0"/>
              </a:rPr>
              <a:t>Limits to the study include small sample size and the use of a cadaver instead of a live patient</a:t>
            </a:r>
            <a:endParaRPr lang="en-US" sz="2000" dirty="0">
              <a:solidFill>
                <a:srgbClr val="000000"/>
              </a:solidFill>
              <a:effectLst/>
              <a:latin typeface="Times New Roman" panose="02020603050405020304" pitchFamily="18" charset="0"/>
              <a:ea typeface="Times New Roman" panose="02020603050405020304" pitchFamily="18" charset="0"/>
            </a:endParaRPr>
          </a:p>
          <a:p>
            <a:r>
              <a:rPr lang="en-US" sz="2000" dirty="0">
                <a:solidFill>
                  <a:srgbClr val="000000"/>
                </a:solidFill>
                <a:effectLst/>
                <a:latin typeface="Times New Roman" panose="02020603050405020304" pitchFamily="18" charset="0"/>
                <a:ea typeface="Times New Roman" panose="02020603050405020304" pitchFamily="18" charset="0"/>
              </a:rPr>
              <a:t>The study can be expanded upon by increasing the population size in the future to solidify the results from this study</a:t>
            </a:r>
          </a:p>
          <a:p>
            <a:endParaRPr lang="en-US" sz="1800" dirty="0">
              <a:solidFill>
                <a:srgbClr val="000000"/>
              </a:solidFill>
              <a:latin typeface="Times New Roman" panose="02020603050405020304" pitchFamily="18" charset="0"/>
              <a:ea typeface="Times New Roman" panose="02020603050405020304" pitchFamily="18" charset="0"/>
            </a:endParaRPr>
          </a:p>
          <a:p>
            <a:endParaRPr lang="en-US" sz="1800" dirty="0">
              <a:effectLst/>
              <a:latin typeface="Times New Roman" panose="02020603050405020304" pitchFamily="18" charset="0"/>
              <a:ea typeface="Times New Roman" panose="02020603050405020304" pitchFamily="18" charset="0"/>
            </a:endParaRPr>
          </a:p>
          <a:p>
            <a:endParaRPr lang="en-US" sz="2200" dirty="0"/>
          </a:p>
        </p:txBody>
      </p:sp>
      <p:pic>
        <p:nvPicPr>
          <p:cNvPr id="4" name="Picture 3" descr="A red and black logo&#10;&#10;Description automatically generated">
            <a:extLst>
              <a:ext uri="{FF2B5EF4-FFF2-40B4-BE49-F238E27FC236}">
                <a16:creationId xmlns:a16="http://schemas.microsoft.com/office/drawing/2014/main" id="{15CB682F-F84B-B783-20A3-D90B1387ECE2}"/>
              </a:ext>
            </a:extLst>
          </p:cNvPr>
          <p:cNvPicPr>
            <a:picLocks noChangeAspect="1"/>
          </p:cNvPicPr>
          <p:nvPr/>
        </p:nvPicPr>
        <p:blipFill>
          <a:blip r:embed="rId3"/>
          <a:stretch>
            <a:fillRect/>
          </a:stretch>
        </p:blipFill>
        <p:spPr>
          <a:xfrm>
            <a:off x="9245600" y="5330610"/>
            <a:ext cx="2946400" cy="1767840"/>
          </a:xfrm>
          <a:prstGeom prst="rect">
            <a:avLst/>
          </a:prstGeom>
        </p:spPr>
      </p:pic>
    </p:spTree>
    <p:extLst>
      <p:ext uri="{BB962C8B-B14F-4D97-AF65-F5344CB8AC3E}">
        <p14:creationId xmlns:p14="http://schemas.microsoft.com/office/powerpoint/2010/main" val="980325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307</TotalTime>
  <Words>549</Words>
  <Application>Microsoft Office PowerPoint</Application>
  <PresentationFormat>Widescreen</PresentationFormat>
  <Paragraphs>71</Paragraphs>
  <Slides>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Precision in Skin Grafting:  A Cadaveric Study </vt:lpstr>
      <vt:lpstr>Disclosures: </vt:lpstr>
      <vt:lpstr>Background:</vt:lpstr>
      <vt:lpstr>Background:</vt:lpstr>
      <vt:lpstr>Methods:</vt:lpstr>
      <vt:lpstr>Data:</vt:lpstr>
      <vt:lpstr>Data:</vt:lpstr>
      <vt:lpstr>Data:</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Study In Precision and Ergonomics: A Cadaveric Study</dc:title>
  <dc:creator>Genesy Aickareth</dc:creator>
  <cp:lastModifiedBy>Deb Kurtz</cp:lastModifiedBy>
  <cp:revision>12</cp:revision>
  <dcterms:created xsi:type="dcterms:W3CDTF">2024-02-13T00:58:18Z</dcterms:created>
  <dcterms:modified xsi:type="dcterms:W3CDTF">2024-04-17T02:41:18Z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f11fe17-a609-47fe-a34f-f51479e6e55f_Enabled">
    <vt:lpwstr>true</vt:lpwstr>
  </property>
  <property fmtid="{D5CDD505-2E9C-101B-9397-08002B2CF9AE}" pid="3" name="MSIP_Label_ef11fe17-a609-47fe-a34f-f51479e6e55f_SetDate">
    <vt:lpwstr>2024-04-17T02:32:07Z</vt:lpwstr>
  </property>
  <property fmtid="{D5CDD505-2E9C-101B-9397-08002B2CF9AE}" pid="4" name="MSIP_Label_ef11fe17-a609-47fe-a34f-f51479e6e55f_Method">
    <vt:lpwstr>Standard</vt:lpwstr>
  </property>
  <property fmtid="{D5CDD505-2E9C-101B-9397-08002B2CF9AE}" pid="5" name="MSIP_Label_ef11fe17-a609-47fe-a34f-f51479e6e55f_Name">
    <vt:lpwstr>Internal Information</vt:lpwstr>
  </property>
  <property fmtid="{D5CDD505-2E9C-101B-9397-08002B2CF9AE}" pid="6" name="MSIP_Label_ef11fe17-a609-47fe-a34f-f51479e6e55f_SiteId">
    <vt:lpwstr>3fa640a6-8756-412e-a501-9f7749c14428</vt:lpwstr>
  </property>
  <property fmtid="{D5CDD505-2E9C-101B-9397-08002B2CF9AE}" pid="7" name="MSIP_Label_ef11fe17-a609-47fe-a34f-f51479e6e55f_ActionId">
    <vt:lpwstr>f8eeb2c2-cb6d-4b01-9760-3c3cfdffeff9</vt:lpwstr>
  </property>
  <property fmtid="{D5CDD505-2E9C-101B-9397-08002B2CF9AE}" pid="8" name="MSIP_Label_ef11fe17-a609-47fe-a34f-f51479e6e55f_ContentBits">
    <vt:lpwstr>0</vt:lpwstr>
  </property>
</Properties>
</file>